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316" r:id="rId2"/>
    <p:sldId id="353" r:id="rId3"/>
    <p:sldId id="380" r:id="rId4"/>
    <p:sldId id="381" r:id="rId5"/>
    <p:sldId id="382" r:id="rId6"/>
    <p:sldId id="383" r:id="rId7"/>
    <p:sldId id="384" r:id="rId8"/>
    <p:sldId id="385" r:id="rId9"/>
    <p:sldId id="387" r:id="rId10"/>
    <p:sldId id="388" r:id="rId11"/>
    <p:sldId id="389" r:id="rId12"/>
    <p:sldId id="394" r:id="rId13"/>
    <p:sldId id="393" r:id="rId14"/>
    <p:sldId id="398" r:id="rId15"/>
    <p:sldId id="396" r:id="rId16"/>
    <p:sldId id="397" r:id="rId17"/>
    <p:sldId id="386" r:id="rId18"/>
    <p:sldId id="390" r:id="rId19"/>
    <p:sldId id="392" r:id="rId20"/>
    <p:sldId id="279" r:id="rId21"/>
  </p:sldIdLst>
  <p:sldSz cx="12192000" cy="6858000"/>
  <p:notesSz cx="6858000" cy="9144000"/>
  <p:defaultTextStyle>
    <a:defPPr>
      <a:defRPr lang="zh-CN"/>
    </a:defPPr>
    <a:lvl1pPr marL="0" lvl="0" indent="0" algn="l" defTabSz="914400" eaLnBrk="0" fontAlgn="base" latinLnBrk="0" hangingPunct="0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1pPr>
    <a:lvl2pPr marL="457200" lvl="1" indent="0" algn="l" defTabSz="914400" eaLnBrk="0" fontAlgn="base" latinLnBrk="0" hangingPunct="0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2pPr>
    <a:lvl3pPr marL="914400" lvl="2" indent="0" algn="l" defTabSz="914400" eaLnBrk="0" fontAlgn="base" latinLnBrk="0" hangingPunct="0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3pPr>
    <a:lvl4pPr marL="1371600" lvl="3" indent="0" algn="l" defTabSz="914400" eaLnBrk="0" fontAlgn="base" latinLnBrk="0" hangingPunct="0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4pPr>
    <a:lvl5pPr marL="1828800" lvl="4" indent="0" algn="l" defTabSz="914400" eaLnBrk="0" fontAlgn="base" latinLnBrk="0" hangingPunct="0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5pPr>
    <a:lvl6pPr marL="2286000" lvl="5" indent="0" algn="l" defTabSz="914400" eaLnBrk="0" fontAlgn="base" latinLnBrk="0" hangingPunct="0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6pPr>
    <a:lvl7pPr marL="2743200" lvl="6" indent="0" algn="l" defTabSz="914400" eaLnBrk="0" fontAlgn="base" latinLnBrk="0" hangingPunct="0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7pPr>
    <a:lvl8pPr marL="3200400" lvl="7" indent="0" algn="l" defTabSz="914400" eaLnBrk="0" fontAlgn="base" latinLnBrk="0" hangingPunct="0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8pPr>
    <a:lvl9pPr marL="3657600" lvl="8" indent="0" algn="l" defTabSz="914400" eaLnBrk="0" fontAlgn="base" latinLnBrk="0" hangingPunct="0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047"/>
    <p:restoredTop sz="94660"/>
  </p:normalViewPr>
  <p:slideViewPr>
    <p:cSldViewPr snapToGrid="0">
      <p:cViewPr>
        <p:scale>
          <a:sx n="66" d="100"/>
          <a:sy n="66" d="100"/>
        </p:scale>
        <p:origin x="-774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A4338FE-D192-4467-9981-26BEB333B20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2AA6D5-BE7A-4A02-A9A9-BB043794934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7"/>
          <p:cNvPicPr>
            <a:picLocks noChangeAspect="1"/>
          </p:cNvPicPr>
          <p:nvPr/>
        </p:nvPicPr>
        <p:blipFill>
          <a:blip r:embed="rId2"/>
          <a:srcRect l="233" t="12302" r="1752" b="16008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3" name="KSO_CT2"/>
          <p:cNvSpPr>
            <a:spLocks noGrp="1"/>
          </p:cNvSpPr>
          <p:nvPr>
            <p:ph type="subTitle" idx="1"/>
          </p:nvPr>
        </p:nvSpPr>
        <p:spPr>
          <a:xfrm>
            <a:off x="6845057" y="2408790"/>
            <a:ext cx="3927896" cy="404959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txBody>
          <a:bodyPr vert="horz" anchor="ctr">
            <a:noAutofit/>
          </a:bodyPr>
          <a:lstStyle>
            <a:lvl1pPr marL="0" indent="0" algn="ctr">
              <a:buNone/>
              <a:defRPr sz="1800" b="0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 smtClean="0"/>
          </a:p>
        </p:txBody>
      </p:sp>
      <p:sp>
        <p:nvSpPr>
          <p:cNvPr id="7" name="KSO_CT1"/>
          <p:cNvSpPr>
            <a:spLocks noGrp="1"/>
          </p:cNvSpPr>
          <p:nvPr>
            <p:ph type="title"/>
          </p:nvPr>
        </p:nvSpPr>
        <p:spPr>
          <a:xfrm>
            <a:off x="6429551" y="1311200"/>
            <a:ext cx="4970255" cy="1074552"/>
          </a:xfrm>
        </p:spPr>
        <p:txBody>
          <a:bodyPr vert="horz" anchor="b">
            <a:noAutofit/>
          </a:bodyPr>
          <a:lstStyle>
            <a:lvl1pPr algn="ctr">
              <a:defRPr sz="3200" b="1" kern="1000" baseline="0">
                <a:solidFill>
                  <a:schemeClr val="accent1"/>
                </a:solidFill>
                <a:effectLst/>
                <a:latin typeface="+mj-lt"/>
                <a:ea typeface="+mj-ea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9" name="KSO_FD"/>
          <p:cNvSpPr>
            <a:spLocks noGrp="1"/>
          </p:cNvSpPr>
          <p:nvPr>
            <p:ph type="dt" sz="half" idx="2"/>
          </p:nvPr>
        </p:nvSpPr>
        <p:spPr>
          <a:xfrm>
            <a:off x="838200" y="6451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indent="0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b="0" i="0" kern="1200" cap="none" spc="0" normalizeH="0" baseline="0" noProof="0" smtClean="0">
                <a:latin typeface="+mn-lt"/>
                <a:ea typeface="+mn-ea"/>
                <a:cs typeface="+mn-cs"/>
              </a:rPr>
              <a:pPr marL="0" marR="0" indent="0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b="0" i="0" kern="1200" cap="none" spc="0" normalizeH="0" baseline="0" noProof="0" smtClean="0">
              <a:latin typeface="+mn-lt"/>
              <a:ea typeface="+mn-ea"/>
              <a:cs typeface="+mn-cs"/>
            </a:endParaRPr>
          </a:p>
        </p:txBody>
      </p:sp>
      <p:sp>
        <p:nvSpPr>
          <p:cNvPr id="10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451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indent="0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0" i="0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  <p:sp>
        <p:nvSpPr>
          <p:cNvPr id="11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451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indent="0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b="0" i="0" kern="1200" cap="none" spc="0" normalizeH="0" baseline="0" noProof="0" smtClean="0">
                <a:latin typeface="+mn-lt"/>
                <a:ea typeface="+mn-ea"/>
                <a:cs typeface="+mn-cs"/>
              </a:rPr>
              <a:pPr marL="0" marR="0" indent="0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b="0" i="0" kern="1200" cap="none" spc="0" normalizeH="0" baseline="0" noProof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1" y="365125"/>
            <a:ext cx="1182511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3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  <a:lvl2pPr>
              <a:defRPr sz="2000" b="0"/>
            </a:lvl2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/>
          </p:nvPr>
        </p:nvSpPr>
        <p:spPr>
          <a:xfrm>
            <a:off x="2098676" y="2108202"/>
            <a:ext cx="7994651" cy="1235075"/>
          </a:xfrm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accent1"/>
                </a:solidFill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/>
          </p:nvPr>
        </p:nvSpPr>
        <p:spPr>
          <a:xfrm>
            <a:off x="4050894" y="3400425"/>
            <a:ext cx="4090217" cy="357478"/>
          </a:xfrm>
          <a:prstGeom prst="roundRect">
            <a:avLst>
              <a:gd name="adj" fmla="val 50000"/>
            </a:avLst>
          </a:prstGeom>
          <a:noFill/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3"/>
            <a:ext cx="5080000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4" y="1244603"/>
            <a:ext cx="5094116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6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3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6" y="2200274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7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3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7" y="2200274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1" y="533402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31"/>
            <a:ext cx="6172200" cy="4873625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1" y="2133602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9"/>
            <a:ext cx="6172200" cy="4873625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just" defTabSz="6858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ct val="50000"/>
              <a:buFont typeface="Wingdings 2" panose="05020102010507070707" pitchFamily="18" charset="2"/>
              <a:buNone/>
              <a:defRPr/>
            </a:pPr>
            <a:r>
              <a:rPr kumimoji="0" lang="zh-CN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1"/>
          <p:cNvPicPr>
            <a:picLocks noChangeAspect="1"/>
          </p:cNvPicPr>
          <p:nvPr/>
        </p:nvPicPr>
        <p:blipFill>
          <a:blip r:embed="rId13"/>
          <a:srcRect l="1474" t="26028" r="6166" b="4485"/>
          <a:stretch>
            <a:fillRect/>
          </a:stretch>
        </p:blipFill>
        <p:spPr>
          <a:xfrm>
            <a:off x="0" y="2338388"/>
            <a:ext cx="7899400" cy="4519612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451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D00F58D-02E2-4010-BC95-AB9B0C997EA1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2016/8/19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451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451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B2F9F3-2D6E-447C-92BD-471A0AE182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0" name="KSO_BC1"/>
          <p:cNvSpPr>
            <a:spLocks noGrp="1"/>
          </p:cNvSpPr>
          <p:nvPr>
            <p:ph type="body" idx="1"/>
          </p:nvPr>
        </p:nvSpPr>
        <p:spPr>
          <a:xfrm>
            <a:off x="1138238" y="1133475"/>
            <a:ext cx="10488612" cy="5100638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1031" name="KSO_BT1"/>
          <p:cNvSpPr>
            <a:spLocks noGrp="1"/>
          </p:cNvSpPr>
          <p:nvPr>
            <p:ph type="title"/>
          </p:nvPr>
        </p:nvSpPr>
        <p:spPr>
          <a:xfrm>
            <a:off x="673100" y="214313"/>
            <a:ext cx="10953750" cy="79533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en-US" altLang="x-non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361950" indent="-361950" algn="just" defTabSz="685800" rtl="0" eaLnBrk="1" latinLnBrk="0" hangingPunct="1">
        <a:lnSpc>
          <a:spcPct val="110000"/>
        </a:lnSpc>
        <a:spcBef>
          <a:spcPts val="1200"/>
        </a:spcBef>
        <a:spcAft>
          <a:spcPts val="0"/>
        </a:spcAft>
        <a:buClr>
          <a:schemeClr val="accent2"/>
        </a:buClr>
        <a:buSzPct val="50000"/>
        <a:buFont typeface="Wingdings 2" panose="05020102010507070707" pitchFamily="18" charset="2"/>
        <a:buChar char=""/>
        <a:defRPr lang="zh-CN" altLang="en-US" sz="2400" b="1" kern="1200" baseline="0" dirty="0" smtClean="0">
          <a:solidFill>
            <a:schemeClr val="accent1"/>
          </a:solidFill>
          <a:latin typeface="+mn-lt"/>
          <a:ea typeface="+mn-ea"/>
          <a:cs typeface="+mn-cs"/>
        </a:defRPr>
      </a:lvl1pPr>
      <a:lvl2pPr marL="361950" indent="-361950" algn="just" defTabSz="685800" rtl="0" eaLnBrk="1" latinLnBrk="0" hangingPunct="1">
        <a:lnSpc>
          <a:spcPct val="120000"/>
        </a:lnSpc>
        <a:spcBef>
          <a:spcPts val="0"/>
        </a:spcBef>
        <a:spcAft>
          <a:spcPts val="12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2000" b="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41095" y="1061720"/>
            <a:ext cx="9241790" cy="1385570"/>
          </a:xfrm>
        </p:spPr>
        <p:txBody>
          <a:bodyPr lIns="91440" tIns="45720" rIns="91440" bIns="45720" rtlCol="0" anchor="ctr" anchorCtr="0">
            <a:noAutofit/>
          </a:bodyPr>
          <a:lstStyle/>
          <a:p>
            <a:pPr>
              <a:defRPr/>
            </a:pPr>
            <a:r>
              <a:rPr kumimoji="0" lang="zh-CN" altLang="da-DK" sz="5400" b="0" i="0" u="none" strike="noStrike" kern="10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琥珀" panose="02010800040101010101" charset="-122"/>
                <a:ea typeface="华文琥珀" panose="02010800040101010101" charset="-122"/>
                <a:cs typeface="+mj-cs"/>
              </a:rPr>
              <a:t>《</a:t>
            </a:r>
            <a:r>
              <a:rPr lang="en-US" altLang="zh-CN" sz="5400" b="0" dirty="0" smtClean="0">
                <a:latin typeface="华文琥珀" panose="02010800040101010101" charset="-122"/>
                <a:ea typeface="华文琥珀" panose="02010800040101010101" charset="-122"/>
              </a:rPr>
              <a:t> We  Love Animals </a:t>
            </a:r>
            <a:r>
              <a:rPr kumimoji="0" lang="zh-CN" altLang="da-DK" sz="5400" b="0" i="0" u="none" strike="noStrike" kern="10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琥珀" panose="02010800040101010101" charset="-122"/>
                <a:ea typeface="华文琥珀" panose="02010800040101010101" charset="-122"/>
                <a:cs typeface="+mj-cs"/>
              </a:rPr>
              <a:t>》</a:t>
            </a:r>
            <a:r>
              <a:rPr kumimoji="0" lang="en-US" altLang="zh-CN" sz="5400" b="0" i="0" u="none" strike="noStrike" kern="10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琥珀" panose="02010800040101010101" charset="-122"/>
                <a:ea typeface="华文琥珀" panose="02010800040101010101" charset="-122"/>
                <a:cs typeface="+mj-cs"/>
              </a:rPr>
              <a:t/>
            </a:r>
            <a:br>
              <a:rPr kumimoji="0" lang="en-US" altLang="zh-CN" sz="5400" b="0" i="0" u="none" strike="noStrike" kern="10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琥珀" panose="02010800040101010101" charset="-122"/>
                <a:ea typeface="华文琥珀" panose="02010800040101010101" charset="-122"/>
                <a:cs typeface="+mj-cs"/>
              </a:rPr>
            </a:br>
            <a:r>
              <a:rPr kumimoji="0" lang="zh-CN" altLang="da-DK" sz="5400" b="0" i="0" u="none" strike="noStrike" kern="10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琥珀" panose="02010800040101010101" charset="-122"/>
                <a:ea typeface="华文琥珀" panose="02010800040101010101" charset="-122"/>
                <a:cs typeface="+mj-cs"/>
              </a:rPr>
              <a:t>案例</a:t>
            </a:r>
            <a:r>
              <a:rPr kumimoji="0" lang="zh-CN" altLang="da-DK" sz="5400" b="0" i="0" u="none" strike="noStrike" kern="10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琥珀" panose="02010800040101010101" charset="-122"/>
                <a:ea typeface="华文琥珀" panose="02010800040101010101" charset="-122"/>
                <a:cs typeface="+mj-cs"/>
              </a:rPr>
              <a:t>分享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23315" y="4775200"/>
            <a:ext cx="4499428" cy="669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制作者：边欣欣  王雪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优点</a:t>
            </a:r>
          </a:p>
        </p:txBody>
      </p:sp>
      <p:sp>
        <p:nvSpPr>
          <p:cNvPr id="4" name="内容占位符 3"/>
          <p:cNvSpPr>
            <a:spLocks noGrp="1"/>
          </p:cNvSpPr>
          <p:nvPr/>
        </p:nvSpPr>
        <p:spPr>
          <a:xfrm>
            <a:off x="824139" y="1579245"/>
            <a:ext cx="10176510" cy="4373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!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4.</a:t>
            </a:r>
            <a:r>
              <a:rPr lang="zh-CN" altLang="en-US" sz="2400" dirty="0" smtClean="0"/>
              <a:t>教学设计使用项目学习法。（</a:t>
            </a:r>
            <a:r>
              <a:rPr lang="en-US" sz="2400" dirty="0" smtClean="0"/>
              <a:t>4</a:t>
            </a:r>
            <a:r>
              <a:rPr lang="zh-CN" altLang="en-US" sz="2400" dirty="0" smtClean="0"/>
              <a:t>分）</a:t>
            </a:r>
          </a:p>
          <a:p>
            <a:pPr>
              <a:buNone/>
            </a:pPr>
            <a:r>
              <a:rPr lang="zh-CN" altLang="en-US" sz="2400" dirty="0" smtClean="0"/>
              <a:t>该案例中学生通过</a:t>
            </a:r>
            <a:r>
              <a:rPr lang="en-US" sz="2400" dirty="0" smtClean="0"/>
              <a:t>We Love Animals</a:t>
            </a:r>
            <a:r>
              <a:rPr lang="zh-CN" altLang="en-US" sz="2400" dirty="0" smtClean="0"/>
              <a:t>作品集、演示文稿、</a:t>
            </a:r>
          </a:p>
          <a:p>
            <a:pPr>
              <a:buNone/>
            </a:pPr>
            <a:r>
              <a:rPr lang="zh-CN" altLang="en-US" sz="2400" dirty="0" smtClean="0"/>
              <a:t>电子明片，动物小海报等形式展示了他们的学习成果，学生通过小组合小组分享，向学校，社区做宣传等活动，创造了真正的作品和成绩。</a:t>
            </a:r>
            <a:endParaRPr lang="en-US" altLang="zh-CN" sz="2400" dirty="0" smtClean="0"/>
          </a:p>
          <a:p>
            <a:r>
              <a:rPr lang="zh-CN" altLang="en-US" sz="2400" dirty="0" smtClean="0"/>
              <a:t>学生在学习中有多种机会。</a:t>
            </a:r>
          </a:p>
          <a:p>
            <a:r>
              <a:rPr lang="zh-CN" altLang="en-US" sz="2400" dirty="0" smtClean="0"/>
              <a:t>在单元学习中使用多种选择学习，以便学生能够对单元内容更加深刻，有利于真正的作品的产生，因为在学习的整个过程都是学生全程参与的。</a:t>
            </a:r>
            <a:endParaRPr lang="en-US" sz="2400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zh-CN" altLang="en-US" sz="2400" b="1" dirty="0" smtClean="0">
                <a:solidFill>
                  <a:srgbClr val="FF0000"/>
                </a:solidFill>
              </a:rPr>
              <a:t>       注：依据《单元作品集评价量规》，结合案例相应内容，详细说明案例哪些方面做得好。</a:t>
            </a: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优点</a:t>
            </a:r>
          </a:p>
        </p:txBody>
      </p:sp>
      <p:sp>
        <p:nvSpPr>
          <p:cNvPr id="4" name="内容占位符 3"/>
          <p:cNvSpPr>
            <a:spLocks noGrp="1"/>
          </p:cNvSpPr>
          <p:nvPr/>
        </p:nvSpPr>
        <p:spPr>
          <a:xfrm>
            <a:off x="824139" y="1579245"/>
            <a:ext cx="10176510" cy="4373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!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altLang="zh-CN" sz="2400" b="1" dirty="0" smtClean="0">
                <a:solidFill>
                  <a:schemeClr val="accent1"/>
                </a:solidFill>
              </a:rPr>
              <a:t>6.</a:t>
            </a:r>
            <a:r>
              <a:rPr lang="zh-CN" altLang="en-US" sz="2400" dirty="0" smtClean="0"/>
              <a:t>技术整合支持内容的学习（</a:t>
            </a:r>
            <a:r>
              <a:rPr lang="en-US" sz="2400" dirty="0" smtClean="0"/>
              <a:t>  4</a:t>
            </a:r>
            <a:r>
              <a:rPr lang="zh-CN" altLang="en-US" sz="2400" dirty="0" smtClean="0"/>
              <a:t>分）</a:t>
            </a:r>
          </a:p>
          <a:p>
            <a:pPr>
              <a:buNone/>
            </a:pPr>
            <a:r>
              <a:rPr lang="zh-CN" altLang="en-US" sz="2400" dirty="0" smtClean="0"/>
              <a:t>该案例中学生运用不同媒体进行文字、图像、声音等资料的收集、整理和归纳；运用</a:t>
            </a:r>
            <a:r>
              <a:rPr lang="en-US" sz="2400" dirty="0" smtClean="0"/>
              <a:t>PPT</a:t>
            </a:r>
            <a:r>
              <a:rPr lang="zh-CN" altLang="en-US" sz="2400" dirty="0" smtClean="0"/>
              <a:t>和</a:t>
            </a:r>
            <a:r>
              <a:rPr lang="en-US" sz="2400" dirty="0" smtClean="0"/>
              <a:t>FrontPage</a:t>
            </a:r>
            <a:r>
              <a:rPr lang="zh-CN" altLang="en-US" sz="2400" dirty="0" smtClean="0"/>
              <a:t>制作简单的演示文稿和网页，来共享学习资料、学习过程和学习成果；制作电子明信片等等这些技术的使用都加强了对于主题概念的理解，发展了所要求的技能和策略。（在项目开展前，做好对学生支持文件的准备，如提供学生一些学习网址、制作演示文稿的模板、</a:t>
            </a:r>
            <a:r>
              <a:rPr lang="en-US" sz="2400" dirty="0" smtClean="0"/>
              <a:t>21</a:t>
            </a:r>
            <a:r>
              <a:rPr lang="zh-CN" altLang="en-US" sz="2400" dirty="0" smtClean="0"/>
              <a:t>世纪技能等等。）</a:t>
            </a: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zh-CN" altLang="en-US" sz="2400" b="1" dirty="0" smtClean="0">
                <a:solidFill>
                  <a:srgbClr val="FF0000"/>
                </a:solidFill>
              </a:rPr>
              <a:t>       注：依据《单元作品集评价量规》，结合案例相应内容，详细说明案例哪些方面做得好。</a:t>
            </a: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优点</a:t>
            </a:r>
          </a:p>
        </p:txBody>
      </p:sp>
      <p:sp>
        <p:nvSpPr>
          <p:cNvPr id="4" name="内容占位符 3"/>
          <p:cNvSpPr>
            <a:spLocks noGrp="1"/>
          </p:cNvSpPr>
          <p:nvPr/>
        </p:nvSpPr>
        <p:spPr>
          <a:xfrm>
            <a:off x="824139" y="1579245"/>
            <a:ext cx="10176510" cy="4373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!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7.</a:t>
            </a:r>
            <a:r>
              <a:rPr lang="zh-CN" altLang="en-US" sz="2400" dirty="0" smtClean="0"/>
              <a:t>技术整合支持</a:t>
            </a:r>
            <a:r>
              <a:rPr lang="en-US" sz="2400" dirty="0" smtClean="0"/>
              <a:t>21</a:t>
            </a:r>
            <a:r>
              <a:rPr lang="zh-CN" altLang="en-US" sz="2400" dirty="0" smtClean="0"/>
              <a:t>世纪技能的培养 （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分）</a:t>
            </a:r>
          </a:p>
          <a:p>
            <a:pPr>
              <a:buNone/>
            </a:pPr>
            <a:r>
              <a:rPr lang="zh-CN" altLang="en-US" sz="2400" dirty="0" smtClean="0"/>
              <a:t>该案例中学生通过制作电子明信片、学生网站、学生演示文稿、动物王国作品集，班级博客日志等技术，发展了</a:t>
            </a:r>
            <a:r>
              <a:rPr lang="en-US" sz="2400" dirty="0" smtClean="0"/>
              <a:t>21</a:t>
            </a:r>
            <a:r>
              <a:rPr lang="zh-CN" altLang="en-US" sz="2400" dirty="0" smtClean="0"/>
              <a:t>世纪技能，促进了本单元的学习。（制作</a:t>
            </a:r>
            <a:r>
              <a:rPr lang="en-US" sz="2400" dirty="0" smtClean="0"/>
              <a:t>power point</a:t>
            </a:r>
            <a:r>
              <a:rPr lang="zh-CN" altLang="en-US" sz="2400" dirty="0" smtClean="0"/>
              <a:t>、浏览网页、下载资源、使用</a:t>
            </a:r>
            <a:r>
              <a:rPr lang="en-US" sz="2400" dirty="0" smtClean="0"/>
              <a:t>QQ</a:t>
            </a:r>
            <a:r>
              <a:rPr lang="zh-CN" altLang="en-US" sz="2400" dirty="0" smtClean="0"/>
              <a:t>、微信、微博、博客等网上交流工具）注重培养多种</a:t>
            </a:r>
            <a:r>
              <a:rPr lang="en-US" sz="2400" dirty="0" smtClean="0"/>
              <a:t>21</a:t>
            </a:r>
            <a:r>
              <a:rPr lang="zh-CN" altLang="en-US" sz="2400" dirty="0" smtClean="0"/>
              <a:t>世纪技能。</a:t>
            </a: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zh-CN" altLang="en-US" sz="2400" b="1" dirty="0" smtClean="0">
                <a:solidFill>
                  <a:srgbClr val="FF0000"/>
                </a:solidFill>
              </a:rPr>
              <a:t>       注：依据《单元作品集评价量规》，结合案例相应内容，详细说明案例哪些方面做得好。</a:t>
            </a: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优点</a:t>
            </a:r>
          </a:p>
        </p:txBody>
      </p:sp>
      <p:sp>
        <p:nvSpPr>
          <p:cNvPr id="4" name="内容占位符 3"/>
          <p:cNvSpPr>
            <a:spLocks noGrp="1"/>
          </p:cNvSpPr>
          <p:nvPr/>
        </p:nvSpPr>
        <p:spPr>
          <a:xfrm>
            <a:off x="737053" y="1390560"/>
            <a:ext cx="10176510" cy="4373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!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8.</a:t>
            </a:r>
            <a:r>
              <a:rPr lang="zh-CN" altLang="en-US" sz="2400" dirty="0" smtClean="0"/>
              <a:t>技术整合满足学生和课堂需求 （</a:t>
            </a:r>
            <a:r>
              <a:rPr lang="en-US" sz="2400" dirty="0" smtClean="0"/>
              <a:t>4</a:t>
            </a:r>
            <a:r>
              <a:rPr lang="zh-CN" altLang="en-US" sz="2400" dirty="0" smtClean="0"/>
              <a:t>分）</a:t>
            </a:r>
          </a:p>
          <a:p>
            <a:pPr>
              <a:buNone/>
            </a:pPr>
            <a:r>
              <a:rPr lang="zh-CN" altLang="en-US" sz="2400" dirty="0" smtClean="0"/>
              <a:t>该案例中三年级的学生使用了制作</a:t>
            </a:r>
            <a:r>
              <a:rPr lang="en-US" sz="2400" dirty="0" smtClean="0"/>
              <a:t>PPT</a:t>
            </a:r>
            <a:r>
              <a:rPr lang="zh-CN" altLang="en-US" sz="2400" dirty="0" smtClean="0"/>
              <a:t>，制作电子明信片，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海报这些学生都很感兴趣，而且符合他们的年龄水平，同时，使用了</a:t>
            </a:r>
            <a:r>
              <a:rPr lang="en-US" sz="2400" dirty="0" smtClean="0"/>
              <a:t>Front page</a:t>
            </a:r>
            <a:r>
              <a:rPr lang="zh-CN" altLang="en-US" sz="2400" dirty="0" smtClean="0"/>
              <a:t>来制作网页对于三年级的学生是一项挑战，能够建立自己的学习网站，学生的兴趣一定也很高。该案例中使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用的技术在特定的教学环境中是合理可行的。激发学生表达的兴趣，并促使学生用英语进行情感的表达，除此之外，还在情感上进行了一定的引导，靠拢学习目标中对于情感态度和价值观的涉及。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zh-CN" altLang="en-US" sz="2400" b="1" dirty="0" smtClean="0">
                <a:solidFill>
                  <a:srgbClr val="FF0000"/>
                </a:solidFill>
              </a:rPr>
              <a:t>       注：依据《单元作品集评价量规》，结合案例相应内容，详细说明案例哪些方面做得好。</a:t>
            </a: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优点</a:t>
            </a:r>
          </a:p>
        </p:txBody>
      </p:sp>
      <p:sp>
        <p:nvSpPr>
          <p:cNvPr id="4" name="内容占位符 3"/>
          <p:cNvSpPr>
            <a:spLocks noGrp="1"/>
          </p:cNvSpPr>
          <p:nvPr/>
        </p:nvSpPr>
        <p:spPr>
          <a:xfrm>
            <a:off x="737053" y="1390560"/>
            <a:ext cx="10176510" cy="4373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!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altLang="zh-CN" sz="2400" b="1" dirty="0" smtClean="0">
                <a:solidFill>
                  <a:schemeClr val="accent1"/>
                </a:solidFill>
              </a:rPr>
              <a:t>9.</a:t>
            </a:r>
            <a:r>
              <a:rPr lang="zh-CN" altLang="en-US" sz="2400" dirty="0" smtClean="0"/>
              <a:t>评价策略强调课程标准和学习目标（</a:t>
            </a:r>
            <a:r>
              <a:rPr lang="en-US" sz="2400" dirty="0" smtClean="0"/>
              <a:t>4</a:t>
            </a:r>
            <a:r>
              <a:rPr lang="zh-CN" altLang="en-US" sz="2400" dirty="0" smtClean="0"/>
              <a:t>分</a:t>
            </a:r>
            <a:r>
              <a:rPr lang="en-US" sz="2400" dirty="0" smtClean="0"/>
              <a:t>   </a:t>
            </a:r>
            <a:r>
              <a:rPr lang="zh-CN" altLang="en-US" sz="2400" dirty="0" smtClean="0"/>
              <a:t>）</a:t>
            </a:r>
          </a:p>
          <a:p>
            <a:pPr>
              <a:buNone/>
            </a:pPr>
            <a:r>
              <a:rPr lang="zh-CN" altLang="en-US" sz="2400" dirty="0" smtClean="0"/>
              <a:t>该案例中使用了多种评价如：小组分工评价表，小组合作记录表，制作明信片评价量规，明信片模板，</a:t>
            </a:r>
            <a:r>
              <a:rPr lang="en-US" sz="2400" dirty="0" smtClean="0"/>
              <a:t> </a:t>
            </a:r>
            <a:r>
              <a:rPr lang="zh-CN" altLang="en-US" sz="2400" dirty="0" smtClean="0"/>
              <a:t>交流会的要求，演示文稿评价量规，网站评价量规等，这些评价比较全面的强调了既定的标准和学习目标，有全面的评价策略，突出了内容和过程。</a:t>
            </a: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zh-CN" altLang="en-US" sz="2400" b="1" dirty="0" smtClean="0">
                <a:solidFill>
                  <a:srgbClr val="FF0000"/>
                </a:solidFill>
              </a:rPr>
              <a:t>       注：依据《单元作品集评价量规》，结合案例相应内容，详细说明案例哪些方面做得好。</a:t>
            </a: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优点</a:t>
            </a:r>
          </a:p>
        </p:txBody>
      </p:sp>
      <p:sp>
        <p:nvSpPr>
          <p:cNvPr id="4" name="内容占位符 3"/>
          <p:cNvSpPr>
            <a:spLocks noGrp="1"/>
          </p:cNvSpPr>
          <p:nvPr/>
        </p:nvSpPr>
        <p:spPr>
          <a:xfrm>
            <a:off x="737053" y="1390560"/>
            <a:ext cx="10176510" cy="4373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!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10.</a:t>
            </a:r>
            <a:r>
              <a:rPr lang="zh-CN" altLang="en-US" sz="2400" dirty="0" smtClean="0"/>
              <a:t>评价策略以学生为中心（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分）</a:t>
            </a:r>
          </a:p>
          <a:p>
            <a:pPr>
              <a:buNone/>
            </a:pPr>
            <a:r>
              <a:rPr lang="zh-CN" altLang="en-US" sz="2400" dirty="0" smtClean="0"/>
              <a:t>该案例中多次使用了评价量规，量规制定详细，具体有可操作性，并且能达到多次的自评和互评。（学生通过该评价量规，检验自己的学习成果。通过活动反思表学生反思学到的知识，确定新的学习目标）</a:t>
            </a:r>
          </a:p>
          <a:p>
            <a:pPr>
              <a:buNone/>
            </a:pPr>
            <a:endParaRPr lang="zh-CN" altLang="en-US" sz="2400" dirty="0" smtClean="0"/>
          </a:p>
          <a:p>
            <a:pPr>
              <a:buNone/>
            </a:pPr>
            <a:r>
              <a:rPr lang="zh-CN" altLang="en-US" sz="2400" b="1" dirty="0" smtClean="0">
                <a:solidFill>
                  <a:srgbClr val="FF0000"/>
                </a:solidFill>
              </a:rPr>
              <a:t> 注：依据《单元作品集评价量规》，结合案例相应内容，详细说明案例哪些方面做得好。</a:t>
            </a: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优点</a:t>
            </a:r>
          </a:p>
        </p:txBody>
      </p:sp>
      <p:sp>
        <p:nvSpPr>
          <p:cNvPr id="4" name="内容占位符 3"/>
          <p:cNvSpPr>
            <a:spLocks noGrp="1"/>
          </p:cNvSpPr>
          <p:nvPr/>
        </p:nvSpPr>
        <p:spPr>
          <a:xfrm>
            <a:off x="737053" y="1390560"/>
            <a:ext cx="10176510" cy="4373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!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11.</a:t>
            </a:r>
            <a:r>
              <a:rPr lang="zh-CN" altLang="en-US" sz="2400" dirty="0" smtClean="0"/>
              <a:t>评价策略多样化而且有持续性（</a:t>
            </a:r>
            <a:r>
              <a:rPr lang="en-US" sz="2400" dirty="0" smtClean="0"/>
              <a:t> 4</a:t>
            </a:r>
            <a:r>
              <a:rPr lang="zh-CN" altLang="en-US" sz="2400" dirty="0" smtClean="0"/>
              <a:t>分）</a:t>
            </a:r>
          </a:p>
          <a:p>
            <a:pPr>
              <a:buNone/>
            </a:pPr>
            <a:r>
              <a:rPr lang="zh-CN" altLang="en-US" sz="2400" dirty="0" smtClean="0"/>
              <a:t>该案例中使用了多种评价方式来满足所有五个评价目标。</a:t>
            </a:r>
            <a:endParaRPr lang="en-US" altLang="zh-CN" sz="2400" dirty="0" smtClean="0"/>
          </a:p>
          <a:p>
            <a:r>
              <a:rPr lang="zh-CN" altLang="en-US" sz="2400" dirty="0" smtClean="0"/>
              <a:t>在项目开始之前，对学生进行需求评估，以便更加了解孩子的整个学习过程和学习效果，在项目结束时可以作为评价的参考指标。</a:t>
            </a:r>
          </a:p>
          <a:p>
            <a:r>
              <a:rPr lang="zh-CN" altLang="en-US" sz="2400" dirty="0" smtClean="0"/>
              <a:t>鼓励学生的自主学习，并为学生提供多种资源，把学生在学习过程中的一切资料都当做结束时的评价依据，比较客观。</a:t>
            </a:r>
          </a:p>
          <a:p>
            <a:r>
              <a:rPr lang="zh-CN" altLang="en-US" sz="2400" dirty="0" smtClean="0"/>
              <a:t>分为学前，学中，学后，各阶段要求明确。</a:t>
            </a:r>
          </a:p>
          <a:p>
            <a:pPr>
              <a:buNone/>
            </a:pPr>
            <a:r>
              <a:rPr lang="zh-CN" altLang="en-US" sz="2400" b="1" dirty="0" smtClean="0">
                <a:solidFill>
                  <a:srgbClr val="FF0000"/>
                </a:solidFill>
              </a:rPr>
              <a:t> 注：依据《单元作品集评价量规》，结合案例相应内容，详细说明案例哪些方面做得好。</a:t>
            </a: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不足与建议</a:t>
            </a:r>
          </a:p>
        </p:txBody>
      </p:sp>
      <p:sp>
        <p:nvSpPr>
          <p:cNvPr id="4" name="内容占位符 3"/>
          <p:cNvSpPr>
            <a:spLocks noGrp="1"/>
          </p:cNvSpPr>
          <p:nvPr/>
        </p:nvSpPr>
        <p:spPr>
          <a:xfrm>
            <a:off x="1135199" y="1376045"/>
            <a:ext cx="10299700" cy="4373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!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1.</a:t>
            </a:r>
            <a:r>
              <a:rPr lang="zh-CN" alt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学习目标中学生的行为描述不够准确和明确，目标达成的手段 描述不清楚。比如：了解动物的外貌特征、饮食爱好、生活环境、习性等知识等等。（</a:t>
            </a:r>
            <a:r>
              <a:rPr lang="zh-CN" altLang="en-US" sz="2400" b="1" u="sng" dirty="0" smtClean="0">
                <a:solidFill>
                  <a:srgbClr val="FF0000"/>
                </a:solidFill>
                <a:latin typeface="Calibri" pitchFamily="34" charset="0"/>
                <a:ea typeface="宋体" pitchFamily="2" charset="-122"/>
                <a:cs typeface="Times New Roman" pitchFamily="18" charset="0"/>
              </a:rPr>
              <a:t>改进</a:t>
            </a:r>
            <a:r>
              <a:rPr lang="zh-CN" alt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：将三维目标结合起来描述，会更好。如：通过和同伴分工合作，网络搜索，搜集各种动物的外貌外貌特征、饮食爱好、 生活环境、习性等知识等等，能够制成</a:t>
            </a:r>
            <a:r>
              <a:rPr lang="en-US" altLang="zh-CN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PPT</a:t>
            </a:r>
            <a:r>
              <a:rPr lang="zh-CN" alt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，口头分享给大家。这样行为主体的学习方式和方法，以及达成的目标都很清楚了。）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2.</a:t>
            </a:r>
            <a:r>
              <a:rPr lang="zh-CN" alt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没有体现创新能力和批判性思维。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3.</a:t>
            </a:r>
            <a:r>
              <a:rPr lang="zh-CN" alt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如果将课程框架问题进行有机的整合，不是表面上使用框架问题会更好。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zh-CN" altLang="en-US" sz="2400" b="1" dirty="0" smtClean="0">
                <a:solidFill>
                  <a:srgbClr val="FF0000"/>
                </a:solidFill>
              </a:rPr>
              <a:t>        注：依据《单元作品集评价量规》，结合案例相应内容，详细说明案例哪些做的不够好，还有改进提高的空间，并提出自己的建议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不足与建议</a:t>
            </a:r>
          </a:p>
        </p:txBody>
      </p:sp>
      <p:sp>
        <p:nvSpPr>
          <p:cNvPr id="4" name="内容占位符 3"/>
          <p:cNvSpPr>
            <a:spLocks noGrp="1"/>
          </p:cNvSpPr>
          <p:nvPr/>
        </p:nvSpPr>
        <p:spPr>
          <a:xfrm>
            <a:off x="990056" y="1158331"/>
            <a:ext cx="10299700" cy="4373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!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altLang="zh-CN" sz="2400" b="1" dirty="0" smtClean="0">
                <a:solidFill>
                  <a:schemeClr val="accent1"/>
                </a:solidFill>
              </a:rPr>
              <a:t>5.</a:t>
            </a:r>
            <a:r>
              <a:rPr lang="zh-CN" altLang="en-US" sz="2400" dirty="0" smtClean="0"/>
              <a:t>教学设计强调学生个体差异 （</a:t>
            </a:r>
            <a:r>
              <a:rPr lang="en-US" sz="2400" dirty="0" smtClean="0"/>
              <a:t>1</a:t>
            </a:r>
            <a:r>
              <a:rPr lang="zh-CN" altLang="en-US" sz="2400" dirty="0" smtClean="0"/>
              <a:t>分）</a:t>
            </a:r>
          </a:p>
          <a:p>
            <a:pPr>
              <a:buNone/>
            </a:pPr>
            <a:r>
              <a:rPr lang="zh-CN" altLang="en-US" sz="2400" dirty="0" smtClean="0"/>
              <a:t>该案例中学生在小组合作中完成的作品成果，对小组分工比较明确，但是没有强调不同差异学生的要求。全班都是一</a:t>
            </a:r>
            <a:r>
              <a:rPr lang="en-US" sz="2400" dirty="0" smtClean="0"/>
              <a:t> </a:t>
            </a:r>
            <a:r>
              <a:rPr lang="zh-CN" altLang="en-US" sz="2400" dirty="0" smtClean="0"/>
              <a:t>致的，没有体现个性化，差异化，不同的学生没有提供不同的学习支持和学习资源。</a:t>
            </a:r>
          </a:p>
          <a:p>
            <a:pPr>
              <a:buNone/>
            </a:pPr>
            <a:r>
              <a:rPr lang="zh-CN" altLang="en-US" sz="2400" u="sng" dirty="0" smtClean="0"/>
              <a:t>不足</a:t>
            </a:r>
            <a:r>
              <a:rPr lang="zh-CN" altLang="en-US" sz="2400" dirty="0" smtClean="0"/>
              <a:t>：没有为学生的个体差异性进行更改，而是单纯强调分组，各尽其职，但是没有体现不同学生的任务差异。</a:t>
            </a:r>
          </a:p>
          <a:p>
            <a:pPr>
              <a:buNone/>
            </a:pPr>
            <a:r>
              <a:rPr lang="zh-CN" altLang="en-US" sz="2400" u="sng" dirty="0" smtClean="0"/>
              <a:t>改进</a:t>
            </a:r>
            <a:r>
              <a:rPr lang="zh-CN" altLang="en-US" sz="2400" dirty="0" smtClean="0"/>
              <a:t>：学习目标设置时，可以对于最终的成果进行分层设置或者提供 </a:t>
            </a:r>
          </a:p>
          <a:p>
            <a:r>
              <a:rPr lang="en-US" sz="2400" dirty="0" smtClean="0"/>
              <a:t>     </a:t>
            </a:r>
            <a:r>
              <a:rPr lang="zh-CN" altLang="en-US" sz="2400" dirty="0" smtClean="0"/>
              <a:t>给学生多种选择。明确如何根据不同学生来进行小组合作学习，比如：什么性格或是什么程度，负责什么任务。</a:t>
            </a:r>
          </a:p>
          <a:p>
            <a:pPr marL="0" lv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zh-CN" altLang="en-US" sz="2400" b="1" dirty="0" smtClean="0">
                <a:solidFill>
                  <a:srgbClr val="FF0000"/>
                </a:solidFill>
              </a:rPr>
              <a:t>注：依据《单元作品集评价量规》，结合案例相应内容，详细说明案例哪些做的不够好，还有改进提高的空间，并提出自己的建议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不足与建议</a:t>
            </a:r>
          </a:p>
        </p:txBody>
      </p:sp>
      <p:sp>
        <p:nvSpPr>
          <p:cNvPr id="4" name="内容占位符 3"/>
          <p:cNvSpPr>
            <a:spLocks noGrp="1"/>
          </p:cNvSpPr>
          <p:nvPr/>
        </p:nvSpPr>
        <p:spPr>
          <a:xfrm>
            <a:off x="990056" y="1158331"/>
            <a:ext cx="10299700" cy="4373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!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altLang="zh-CN" sz="2400" b="1" dirty="0" smtClean="0">
                <a:solidFill>
                  <a:schemeClr val="accent1"/>
                </a:solidFill>
              </a:rPr>
              <a:t>10.</a:t>
            </a:r>
            <a:r>
              <a:rPr lang="zh-CN" altLang="en-US" sz="2400" dirty="0" smtClean="0"/>
              <a:t>评价策略以学生为中心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u="sng" dirty="0" smtClean="0"/>
              <a:t>不足</a:t>
            </a:r>
            <a:r>
              <a:rPr lang="zh-CN" altLang="en-US" sz="2400" dirty="0" smtClean="0"/>
              <a:t>：未显示学生参与制定了评价。 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u="sng" dirty="0" smtClean="0"/>
              <a:t>改进</a:t>
            </a:r>
            <a:r>
              <a:rPr lang="zh-CN" altLang="en-US" sz="2400" dirty="0" smtClean="0"/>
              <a:t>：在制定小组合作评价表时，可以让学生讨论自己来制定，老师给予指导</a:t>
            </a:r>
            <a:endParaRPr lang="en-US" altLang="zh-CN" sz="2400" dirty="0" smtClean="0"/>
          </a:p>
          <a:p>
            <a:pPr>
              <a:buNone/>
            </a:pPr>
            <a:endParaRPr lang="en-US" altLang="zh-CN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zh-CN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sz="2400" b="1" dirty="0" smtClean="0">
                <a:solidFill>
                  <a:srgbClr val="FF0000"/>
                </a:solidFill>
              </a:rPr>
              <a:t>注：依据《单元作品集评价量规》，结合案例相应内容，详细说明案例哪些做的不够好，还有改进提高的空间，并提出自己的建议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/>
        </p:nvSpPr>
        <p:spPr>
          <a:xfrm>
            <a:off x="1998980" y="1543685"/>
            <a:ext cx="8004175" cy="2926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!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altLang="zh-CN" sz="2400" b="1" dirty="0" err="1" smtClean="0">
                <a:solidFill>
                  <a:schemeClr val="accent1"/>
                </a:solidFill>
              </a:rPr>
              <a:t>标题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：</a:t>
            </a:r>
            <a:r>
              <a:rPr lang="en-US" altLang="zh-CN" sz="2400" b="1" dirty="0" smtClean="0">
                <a:solidFill>
                  <a:schemeClr val="accent1"/>
                </a:solidFill>
              </a:rPr>
              <a:t> We  Love Animals</a:t>
            </a:r>
            <a:endParaRPr lang="zh-CN" alt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altLang="zh-CN" sz="2400" b="1" dirty="0" err="1" smtClean="0">
                <a:solidFill>
                  <a:schemeClr val="accent1"/>
                </a:solidFill>
              </a:rPr>
              <a:t>学科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： 英语</a:t>
            </a: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altLang="zh-CN" sz="2400" b="1" dirty="0" err="1" smtClean="0">
                <a:solidFill>
                  <a:schemeClr val="accent1"/>
                </a:solidFill>
              </a:rPr>
              <a:t>年级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：三年级</a:t>
            </a: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altLang="zh-CN" sz="2400" b="1" dirty="0" err="1" smtClean="0">
                <a:solidFill>
                  <a:schemeClr val="accent1"/>
                </a:solidFill>
              </a:rPr>
              <a:t>教学内容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：</a:t>
            </a:r>
            <a:endParaRPr lang="en-US" altLang="zh-CN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altLang="zh-CN" sz="2400" b="1" dirty="0" smtClean="0">
                <a:solidFill>
                  <a:schemeClr val="accent1"/>
                </a:solidFill>
              </a:rPr>
              <a:t>   </a:t>
            </a:r>
            <a:r>
              <a:rPr lang="zh-CN" altLang="en-US" sz="2400" b="1" dirty="0" smtClean="0">
                <a:solidFill>
                  <a:schemeClr val="accent1"/>
                </a:solidFill>
              </a:rPr>
              <a:t>围绕动物这个主题，让学生能够用英语描述相关动物的单词，描述动物的特征、饮食、爱好等，并且能够表达自己对某种动物的喜好及喜欢的原因。</a:t>
            </a: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altLang="zh-CN" sz="2400" b="1" dirty="0" smtClean="0">
              <a:solidFill>
                <a:schemeClr val="accent1"/>
              </a:solidFill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案例基本信息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直接连接符 32"/>
          <p:cNvCxnSpPr/>
          <p:nvPr>
            <p:custDataLst>
              <p:tags r:id="rId2"/>
            </p:custDataLst>
          </p:nvPr>
        </p:nvCxnSpPr>
        <p:spPr>
          <a:xfrm rot="5400000">
            <a:off x="5037931" y="3420269"/>
            <a:ext cx="6840538" cy="0"/>
          </a:xfrm>
          <a:prstGeom prst="line">
            <a:avLst/>
          </a:prstGeom>
          <a:ln w="3175">
            <a:solidFill>
              <a:srgbClr val="D3D3D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>
            <p:custDataLst>
              <p:tags r:id="rId3"/>
            </p:custDataLst>
          </p:nvPr>
        </p:nvCxnSpPr>
        <p:spPr>
          <a:xfrm rot="5400000">
            <a:off x="5214144" y="3420269"/>
            <a:ext cx="6840538" cy="0"/>
          </a:xfrm>
          <a:prstGeom prst="line">
            <a:avLst/>
          </a:prstGeom>
          <a:ln w="3175">
            <a:solidFill>
              <a:srgbClr val="D3D3D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>
            <p:custDataLst>
              <p:tags r:id="rId4"/>
            </p:custDataLst>
          </p:nvPr>
        </p:nvCxnSpPr>
        <p:spPr>
          <a:xfrm>
            <a:off x="0" y="3805238"/>
            <a:ext cx="12192000" cy="0"/>
          </a:xfrm>
          <a:prstGeom prst="line">
            <a:avLst/>
          </a:prstGeom>
          <a:ln w="3175">
            <a:solidFill>
              <a:srgbClr val="D3D3D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0" y="3971925"/>
            <a:ext cx="12192000" cy="0"/>
          </a:xfrm>
          <a:prstGeom prst="line">
            <a:avLst/>
          </a:prstGeom>
          <a:ln w="3175">
            <a:solidFill>
              <a:srgbClr val="D3D3D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>
            <p:custDataLst>
              <p:tags r:id="rId6"/>
            </p:custDataLst>
          </p:nvPr>
        </p:nvCxnSpPr>
        <p:spPr>
          <a:xfrm>
            <a:off x="0" y="4387850"/>
            <a:ext cx="12192000" cy="0"/>
          </a:xfrm>
          <a:prstGeom prst="line">
            <a:avLst/>
          </a:prstGeom>
          <a:ln w="3175">
            <a:solidFill>
              <a:srgbClr val="D3D3D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组合 13"/>
          <p:cNvGrpSpPr/>
          <p:nvPr>
            <p:custDataLst>
              <p:tags r:id="rId7"/>
            </p:custDataLst>
          </p:nvPr>
        </p:nvGrpSpPr>
        <p:grpSpPr>
          <a:xfrm>
            <a:off x="6560111" y="3807491"/>
            <a:ext cx="539750" cy="743879"/>
            <a:chOff x="2467083" y="3299490"/>
            <a:chExt cx="539750" cy="743879"/>
          </a:xfrm>
          <a:solidFill>
            <a:schemeClr val="accent3"/>
          </a:solidFill>
        </p:grpSpPr>
        <p:sp>
          <p:nvSpPr>
            <p:cNvPr id="11" name="矩形 10"/>
            <p:cNvSpPr/>
            <p:nvPr/>
          </p:nvSpPr>
          <p:spPr>
            <a:xfrm>
              <a:off x="2467876" y="3598068"/>
              <a:ext cx="533400" cy="1500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2467083" y="3299491"/>
              <a:ext cx="165100" cy="742940"/>
            </a:xfrm>
            <a:prstGeom prst="rect">
              <a:avLst/>
            </a:prstGeom>
            <a:grpFill/>
            <a:ln>
              <a:noFill/>
            </a:ln>
            <a:effectLst>
              <a:outerShdw blurRad="50800" dist="127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2841733" y="3299490"/>
              <a:ext cx="165100" cy="743879"/>
            </a:xfrm>
            <a:prstGeom prst="rect">
              <a:avLst/>
            </a:prstGeom>
            <a:grpFill/>
            <a:ln>
              <a:noFill/>
            </a:ln>
            <a:effectLst>
              <a:outerShdw blurRad="50800" dist="12700" dir="108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" name="组合 1"/>
          <p:cNvGrpSpPr/>
          <p:nvPr>
            <p:custDataLst>
              <p:tags r:id="rId8"/>
            </p:custDataLst>
          </p:nvPr>
        </p:nvGrpSpPr>
        <p:grpSpPr>
          <a:xfrm>
            <a:off x="5874457" y="3809872"/>
            <a:ext cx="533400" cy="742950"/>
            <a:chOff x="1781429" y="3301872"/>
            <a:chExt cx="533400" cy="742950"/>
          </a:xfrm>
          <a:solidFill>
            <a:schemeClr val="accent1"/>
          </a:solidFill>
        </p:grpSpPr>
        <p:sp>
          <p:nvSpPr>
            <p:cNvPr id="4" name="矩形 3"/>
            <p:cNvSpPr/>
            <p:nvPr/>
          </p:nvSpPr>
          <p:spPr>
            <a:xfrm>
              <a:off x="1965579" y="3428872"/>
              <a:ext cx="171450" cy="6159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1781429" y="3301872"/>
              <a:ext cx="533400" cy="165100"/>
            </a:xfrm>
            <a:prstGeom prst="rect">
              <a:avLst/>
            </a:prstGeom>
            <a:grpFill/>
            <a:ln>
              <a:noFill/>
            </a:ln>
            <a:effectLst>
              <a:outerShdw blurRad="50800" dist="12700" dir="54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6" name="组合 15"/>
          <p:cNvGrpSpPr/>
          <p:nvPr>
            <p:custDataLst>
              <p:tags r:id="rId9"/>
            </p:custDataLst>
          </p:nvPr>
        </p:nvGrpSpPr>
        <p:grpSpPr>
          <a:xfrm>
            <a:off x="7249698" y="3767996"/>
            <a:ext cx="372214" cy="824410"/>
            <a:chOff x="3156670" y="3259996"/>
            <a:chExt cx="372214" cy="824410"/>
          </a:xfrm>
          <a:solidFill>
            <a:schemeClr val="accent2"/>
          </a:solidFill>
        </p:grpSpPr>
        <p:sp>
          <p:nvSpPr>
            <p:cNvPr id="19" name="任意多边形 18"/>
            <p:cNvSpPr/>
            <p:nvPr/>
          </p:nvSpPr>
          <p:spPr>
            <a:xfrm rot="20653324" flipH="1">
              <a:off x="3363784" y="3267206"/>
              <a:ext cx="165100" cy="817200"/>
            </a:xfrm>
            <a:custGeom>
              <a:avLst/>
              <a:gdLst>
                <a:gd name="connsiteX0" fmla="*/ 0 w 165100"/>
                <a:gd name="connsiteY0" fmla="*/ 46650 h 803016"/>
                <a:gd name="connsiteX1" fmla="*/ 165100 w 165100"/>
                <a:gd name="connsiteY1" fmla="*/ 0 h 803016"/>
                <a:gd name="connsiteX2" fmla="*/ 165100 w 165100"/>
                <a:gd name="connsiteY2" fmla="*/ 756366 h 803016"/>
                <a:gd name="connsiteX3" fmla="*/ 0 w 165100"/>
                <a:gd name="connsiteY3" fmla="*/ 803016 h 803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5100" h="803016">
                  <a:moveTo>
                    <a:pt x="0" y="46650"/>
                  </a:moveTo>
                  <a:lnTo>
                    <a:pt x="165100" y="0"/>
                  </a:lnTo>
                  <a:lnTo>
                    <a:pt x="165100" y="756366"/>
                  </a:lnTo>
                  <a:lnTo>
                    <a:pt x="0" y="80301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任意多边形 17"/>
            <p:cNvSpPr/>
            <p:nvPr/>
          </p:nvSpPr>
          <p:spPr>
            <a:xfrm rot="946676">
              <a:off x="3156670" y="3259996"/>
              <a:ext cx="165100" cy="820800"/>
            </a:xfrm>
            <a:custGeom>
              <a:avLst/>
              <a:gdLst>
                <a:gd name="connsiteX0" fmla="*/ 0 w 165100"/>
                <a:gd name="connsiteY0" fmla="*/ 46650 h 803016"/>
                <a:gd name="connsiteX1" fmla="*/ 165100 w 165100"/>
                <a:gd name="connsiteY1" fmla="*/ 0 h 803016"/>
                <a:gd name="connsiteX2" fmla="*/ 165100 w 165100"/>
                <a:gd name="connsiteY2" fmla="*/ 756366 h 803016"/>
                <a:gd name="connsiteX3" fmla="*/ 0 w 165100"/>
                <a:gd name="connsiteY3" fmla="*/ 803016 h 803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5100" h="803016">
                  <a:moveTo>
                    <a:pt x="0" y="46650"/>
                  </a:moveTo>
                  <a:lnTo>
                    <a:pt x="165100" y="0"/>
                  </a:lnTo>
                  <a:lnTo>
                    <a:pt x="165100" y="756366"/>
                  </a:lnTo>
                  <a:lnTo>
                    <a:pt x="0" y="803016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12700" dir="6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0" name="组合 19"/>
          <p:cNvGrpSpPr/>
          <p:nvPr>
            <p:custDataLst>
              <p:tags r:id="rId10"/>
            </p:custDataLst>
          </p:nvPr>
        </p:nvGrpSpPr>
        <p:grpSpPr>
          <a:xfrm>
            <a:off x="8469799" y="3718304"/>
            <a:ext cx="397565" cy="917396"/>
            <a:chOff x="4376770" y="3210304"/>
            <a:chExt cx="397565" cy="917396"/>
          </a:xfrm>
          <a:solidFill>
            <a:schemeClr val="accent5"/>
          </a:solidFill>
        </p:grpSpPr>
        <p:sp>
          <p:nvSpPr>
            <p:cNvPr id="9" name="矩形 8"/>
            <p:cNvSpPr/>
            <p:nvPr/>
          </p:nvSpPr>
          <p:spPr>
            <a:xfrm>
              <a:off x="4376770" y="3299491"/>
              <a:ext cx="165100" cy="745200"/>
            </a:xfrm>
            <a:prstGeom prst="rect">
              <a:avLst/>
            </a:prstGeom>
            <a:grpFill/>
            <a:ln>
              <a:noFill/>
            </a:ln>
            <a:effectLst>
              <a:outerShdw blurRad="50800" dist="127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1" name="任意多边形 50"/>
            <p:cNvSpPr/>
            <p:nvPr/>
          </p:nvSpPr>
          <p:spPr>
            <a:xfrm rot="19577384" flipH="1">
              <a:off x="4633589" y="3556267"/>
              <a:ext cx="140746" cy="571433"/>
            </a:xfrm>
            <a:custGeom>
              <a:avLst/>
              <a:gdLst>
                <a:gd name="connsiteX0" fmla="*/ 0 w 140625"/>
                <a:gd name="connsiteY0" fmla="*/ 34686 h 568792"/>
                <a:gd name="connsiteX1" fmla="*/ 0 w 140625"/>
                <a:gd name="connsiteY1" fmla="*/ 568792 h 568792"/>
                <a:gd name="connsiteX2" fmla="*/ 41733 w 140625"/>
                <a:gd name="connsiteY2" fmla="*/ 547251 h 568792"/>
                <a:gd name="connsiteX3" fmla="*/ 140625 w 140625"/>
                <a:gd name="connsiteY3" fmla="*/ 481273 h 568792"/>
                <a:gd name="connsiteX4" fmla="*/ 140625 w 140625"/>
                <a:gd name="connsiteY4" fmla="*/ 0 h 568792"/>
                <a:gd name="connsiteX0-1" fmla="*/ 3299 w 143924"/>
                <a:gd name="connsiteY0-2" fmla="*/ 34686 h 576719"/>
                <a:gd name="connsiteX1-3" fmla="*/ 0 w 143924"/>
                <a:gd name="connsiteY1-4" fmla="*/ 576719 h 576719"/>
                <a:gd name="connsiteX2-5" fmla="*/ 45032 w 143924"/>
                <a:gd name="connsiteY2-6" fmla="*/ 547251 h 576719"/>
                <a:gd name="connsiteX3-7" fmla="*/ 143924 w 143924"/>
                <a:gd name="connsiteY3-8" fmla="*/ 481273 h 576719"/>
                <a:gd name="connsiteX4-9" fmla="*/ 143924 w 143924"/>
                <a:gd name="connsiteY4-10" fmla="*/ 0 h 576719"/>
                <a:gd name="connsiteX5" fmla="*/ 3299 w 143924"/>
                <a:gd name="connsiteY5" fmla="*/ 34686 h 576719"/>
                <a:gd name="connsiteX0-11" fmla="*/ 121 w 140746"/>
                <a:gd name="connsiteY0-12" fmla="*/ 34686 h 571433"/>
                <a:gd name="connsiteX1-13" fmla="*/ 4745 w 140746"/>
                <a:gd name="connsiteY1-14" fmla="*/ 571433 h 571433"/>
                <a:gd name="connsiteX2-15" fmla="*/ 41854 w 140746"/>
                <a:gd name="connsiteY2-16" fmla="*/ 547251 h 571433"/>
                <a:gd name="connsiteX3-17" fmla="*/ 140746 w 140746"/>
                <a:gd name="connsiteY3-18" fmla="*/ 481273 h 571433"/>
                <a:gd name="connsiteX4-19" fmla="*/ 140746 w 140746"/>
                <a:gd name="connsiteY4-20" fmla="*/ 0 h 571433"/>
                <a:gd name="connsiteX5-21" fmla="*/ 121 w 140746"/>
                <a:gd name="connsiteY5-22" fmla="*/ 34686 h 571433"/>
              </a:gdLst>
              <a:ahLst/>
              <a:cxnLst>
                <a:cxn ang="0">
                  <a:pos x="connsiteX0-11" y="connsiteY0-12"/>
                </a:cxn>
                <a:cxn ang="0">
                  <a:pos x="connsiteX1-13" y="connsiteY1-14"/>
                </a:cxn>
                <a:cxn ang="0">
                  <a:pos x="connsiteX2-15" y="connsiteY2-16"/>
                </a:cxn>
                <a:cxn ang="0">
                  <a:pos x="connsiteX3-17" y="connsiteY3-18"/>
                </a:cxn>
                <a:cxn ang="0">
                  <a:pos x="connsiteX4-19" y="connsiteY4-20"/>
                </a:cxn>
                <a:cxn ang="0">
                  <a:pos x="connsiteX5-21" y="connsiteY5-22"/>
                </a:cxn>
              </a:cxnLst>
              <a:rect l="l" t="t" r="r" b="b"/>
              <a:pathLst>
                <a:path w="140746" h="571433">
                  <a:moveTo>
                    <a:pt x="121" y="34686"/>
                  </a:moveTo>
                  <a:cubicBezTo>
                    <a:pt x="-979" y="215364"/>
                    <a:pt x="5845" y="390755"/>
                    <a:pt x="4745" y="571433"/>
                  </a:cubicBezTo>
                  <a:lnTo>
                    <a:pt x="41854" y="547251"/>
                  </a:lnTo>
                  <a:lnTo>
                    <a:pt x="140746" y="481273"/>
                  </a:lnTo>
                  <a:lnTo>
                    <a:pt x="140746" y="0"/>
                  </a:lnTo>
                  <a:lnTo>
                    <a:pt x="121" y="3468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2" name="任意多边形 51"/>
            <p:cNvSpPr/>
            <p:nvPr/>
          </p:nvSpPr>
          <p:spPr>
            <a:xfrm rot="2022616" flipH="1" flipV="1">
              <a:off x="4627500" y="3210304"/>
              <a:ext cx="140625" cy="572703"/>
            </a:xfrm>
            <a:custGeom>
              <a:avLst/>
              <a:gdLst>
                <a:gd name="connsiteX0" fmla="*/ 140625 w 140625"/>
                <a:gd name="connsiteY0" fmla="*/ 478871 h 567419"/>
                <a:gd name="connsiteX1" fmla="*/ 34632 w 140625"/>
                <a:gd name="connsiteY1" fmla="*/ 549587 h 567419"/>
                <a:gd name="connsiteX2" fmla="*/ 0 w 140625"/>
                <a:gd name="connsiteY2" fmla="*/ 567419 h 567419"/>
                <a:gd name="connsiteX3" fmla="*/ 0 w 140625"/>
                <a:gd name="connsiteY3" fmla="*/ 34602 h 567419"/>
                <a:gd name="connsiteX4" fmla="*/ 140625 w 140625"/>
                <a:gd name="connsiteY4" fmla="*/ 0 h 567419"/>
                <a:gd name="connsiteX0-1" fmla="*/ 140625 w 140625"/>
                <a:gd name="connsiteY0-2" fmla="*/ 478871 h 567419"/>
                <a:gd name="connsiteX1-3" fmla="*/ 34632 w 140625"/>
                <a:gd name="connsiteY1-4" fmla="*/ 549587 h 567419"/>
                <a:gd name="connsiteX2-5" fmla="*/ 0 w 140625"/>
                <a:gd name="connsiteY2-6" fmla="*/ 567419 h 567419"/>
                <a:gd name="connsiteX3-7" fmla="*/ 0 w 140625"/>
                <a:gd name="connsiteY3-8" fmla="*/ 34602 h 567419"/>
                <a:gd name="connsiteX4-9" fmla="*/ 140625 w 140625"/>
                <a:gd name="connsiteY4-10" fmla="*/ 0 h 567419"/>
                <a:gd name="connsiteX5" fmla="*/ 140625 w 140625"/>
                <a:gd name="connsiteY5" fmla="*/ 478871 h 567419"/>
                <a:gd name="connsiteX0-11" fmla="*/ 140625 w 140625"/>
                <a:gd name="connsiteY0-12" fmla="*/ 478871 h 572703"/>
                <a:gd name="connsiteX1-13" fmla="*/ 34632 w 140625"/>
                <a:gd name="connsiteY1-14" fmla="*/ 549587 h 572703"/>
                <a:gd name="connsiteX2-15" fmla="*/ 662 w 140625"/>
                <a:gd name="connsiteY2-16" fmla="*/ 572703 h 572703"/>
                <a:gd name="connsiteX3-17" fmla="*/ 0 w 140625"/>
                <a:gd name="connsiteY3-18" fmla="*/ 34602 h 572703"/>
                <a:gd name="connsiteX4-19" fmla="*/ 140625 w 140625"/>
                <a:gd name="connsiteY4-20" fmla="*/ 0 h 572703"/>
                <a:gd name="connsiteX5-21" fmla="*/ 140625 w 140625"/>
                <a:gd name="connsiteY5-22" fmla="*/ 478871 h 572703"/>
              </a:gdLst>
              <a:ahLst/>
              <a:cxnLst>
                <a:cxn ang="0">
                  <a:pos x="connsiteX0-11" y="connsiteY0-12"/>
                </a:cxn>
                <a:cxn ang="0">
                  <a:pos x="connsiteX1-13" y="connsiteY1-14"/>
                </a:cxn>
                <a:cxn ang="0">
                  <a:pos x="connsiteX2-15" y="connsiteY2-16"/>
                </a:cxn>
                <a:cxn ang="0">
                  <a:pos x="connsiteX3-17" y="connsiteY3-18"/>
                </a:cxn>
                <a:cxn ang="0">
                  <a:pos x="connsiteX4-19" y="connsiteY4-20"/>
                </a:cxn>
                <a:cxn ang="0">
                  <a:pos x="connsiteX5-21" y="connsiteY5-22"/>
                </a:cxn>
              </a:cxnLst>
              <a:rect l="l" t="t" r="r" b="b"/>
              <a:pathLst>
                <a:path w="140625" h="572703">
                  <a:moveTo>
                    <a:pt x="140625" y="478871"/>
                  </a:moveTo>
                  <a:lnTo>
                    <a:pt x="34632" y="549587"/>
                  </a:lnTo>
                  <a:lnTo>
                    <a:pt x="662" y="572703"/>
                  </a:lnTo>
                  <a:cubicBezTo>
                    <a:pt x="441" y="393336"/>
                    <a:pt x="221" y="213969"/>
                    <a:pt x="0" y="34602"/>
                  </a:cubicBezTo>
                  <a:lnTo>
                    <a:pt x="140625" y="0"/>
                  </a:lnTo>
                  <a:lnTo>
                    <a:pt x="140625" y="47887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1" name="组合 20"/>
          <p:cNvGrpSpPr/>
          <p:nvPr>
            <p:custDataLst>
              <p:tags r:id="rId11"/>
            </p:custDataLst>
          </p:nvPr>
        </p:nvGrpSpPr>
        <p:grpSpPr>
          <a:xfrm>
            <a:off x="9039340" y="3748226"/>
            <a:ext cx="528705" cy="884626"/>
            <a:chOff x="4946311" y="3240225"/>
            <a:chExt cx="528705" cy="884627"/>
          </a:xfrm>
          <a:solidFill>
            <a:schemeClr val="accent3"/>
          </a:solidFill>
        </p:grpSpPr>
        <p:sp>
          <p:nvSpPr>
            <p:cNvPr id="12" name="矩形 11"/>
            <p:cNvSpPr/>
            <p:nvPr/>
          </p:nvSpPr>
          <p:spPr>
            <a:xfrm>
              <a:off x="4997973" y="3299491"/>
              <a:ext cx="477043" cy="165100"/>
            </a:xfrm>
            <a:prstGeom prst="rect">
              <a:avLst/>
            </a:prstGeom>
            <a:grpFill/>
            <a:ln>
              <a:noFill/>
            </a:ln>
            <a:effectLst>
              <a:outerShdw blurRad="25400" dist="12700" dir="10800000" algn="t" rotWithShape="0">
                <a:prstClr val="black">
                  <a:alpha val="3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4946311" y="3879722"/>
              <a:ext cx="456475" cy="165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5" name="任意多边形 54"/>
            <p:cNvSpPr/>
            <p:nvPr/>
          </p:nvSpPr>
          <p:spPr>
            <a:xfrm rot="19318059" flipH="1">
              <a:off x="5109070" y="3240225"/>
              <a:ext cx="172591" cy="884627"/>
            </a:xfrm>
            <a:custGeom>
              <a:avLst/>
              <a:gdLst>
                <a:gd name="connsiteX0" fmla="*/ 26795 w 172591"/>
                <a:gd name="connsiteY0" fmla="*/ 0 h 884627"/>
                <a:gd name="connsiteX1" fmla="*/ 0 w 172591"/>
                <a:gd name="connsiteY1" fmla="*/ 20959 h 884627"/>
                <a:gd name="connsiteX2" fmla="*/ 0 w 172591"/>
                <a:gd name="connsiteY2" fmla="*/ 814160 h 884627"/>
                <a:gd name="connsiteX3" fmla="*/ 106651 w 172591"/>
                <a:gd name="connsiteY3" fmla="*/ 884627 h 884627"/>
                <a:gd name="connsiteX4" fmla="*/ 172591 w 172591"/>
                <a:gd name="connsiteY4" fmla="*/ 832304 h 884627"/>
                <a:gd name="connsiteX5" fmla="*/ 172591 w 172591"/>
                <a:gd name="connsiteY5" fmla="*/ 96332 h 884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2591" h="884627">
                  <a:moveTo>
                    <a:pt x="26795" y="0"/>
                  </a:moveTo>
                  <a:lnTo>
                    <a:pt x="0" y="20959"/>
                  </a:lnTo>
                  <a:lnTo>
                    <a:pt x="0" y="814160"/>
                  </a:lnTo>
                  <a:lnTo>
                    <a:pt x="106651" y="884627"/>
                  </a:lnTo>
                  <a:lnTo>
                    <a:pt x="172591" y="832304"/>
                  </a:lnTo>
                  <a:lnTo>
                    <a:pt x="172591" y="963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2" name="组合 21"/>
          <p:cNvGrpSpPr/>
          <p:nvPr>
            <p:custDataLst>
              <p:tags r:id="rId12"/>
            </p:custDataLst>
          </p:nvPr>
        </p:nvGrpSpPr>
        <p:grpSpPr>
          <a:xfrm>
            <a:off x="9820928" y="3807492"/>
            <a:ext cx="165100" cy="745331"/>
            <a:chOff x="5727900" y="3299491"/>
            <a:chExt cx="165100" cy="745331"/>
          </a:xfrm>
          <a:solidFill>
            <a:schemeClr val="accent2"/>
          </a:solidFill>
        </p:grpSpPr>
        <p:sp>
          <p:nvSpPr>
            <p:cNvPr id="10" name="矩形 9"/>
            <p:cNvSpPr/>
            <p:nvPr/>
          </p:nvSpPr>
          <p:spPr>
            <a:xfrm>
              <a:off x="5727900" y="3299491"/>
              <a:ext cx="165100" cy="536943"/>
            </a:xfrm>
            <a:prstGeom prst="rect">
              <a:avLst/>
            </a:prstGeom>
            <a:grpFill/>
            <a:ln>
              <a:noFill/>
            </a:ln>
            <a:effectLst>
              <a:outerShdw blurRad="25400" dist="12700" dir="54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椭圆 34"/>
            <p:cNvSpPr/>
            <p:nvPr/>
          </p:nvSpPr>
          <p:spPr>
            <a:xfrm>
              <a:off x="5727900" y="3879722"/>
              <a:ext cx="165100" cy="165100"/>
            </a:xfrm>
            <a:prstGeom prst="ellipse">
              <a:avLst/>
            </a:prstGeom>
            <a:grpFill/>
            <a:ln>
              <a:noFill/>
            </a:ln>
            <a:effectLst>
              <a:outerShdw blurRad="25400" dist="127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7" name="组合 16"/>
          <p:cNvGrpSpPr/>
          <p:nvPr>
            <p:custDataLst>
              <p:tags r:id="rId13"/>
            </p:custDataLst>
          </p:nvPr>
        </p:nvGrpSpPr>
        <p:grpSpPr>
          <a:xfrm>
            <a:off x="7772237" y="3722366"/>
            <a:ext cx="547688" cy="904311"/>
            <a:chOff x="3679209" y="3214366"/>
            <a:chExt cx="547688" cy="904312"/>
          </a:xfrm>
          <a:solidFill>
            <a:schemeClr val="accent1"/>
          </a:solidFill>
        </p:grpSpPr>
        <p:sp>
          <p:nvSpPr>
            <p:cNvPr id="7" name="矩形 6"/>
            <p:cNvSpPr/>
            <p:nvPr/>
          </p:nvSpPr>
          <p:spPr>
            <a:xfrm>
              <a:off x="3679209" y="3299491"/>
              <a:ext cx="165100" cy="745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任意多边形 25"/>
            <p:cNvSpPr/>
            <p:nvPr/>
          </p:nvSpPr>
          <p:spPr>
            <a:xfrm rot="19848040" flipH="1">
              <a:off x="3864430" y="3214366"/>
              <a:ext cx="169748" cy="904312"/>
            </a:xfrm>
            <a:custGeom>
              <a:avLst/>
              <a:gdLst>
                <a:gd name="connsiteX0" fmla="*/ 141593 w 165100"/>
                <a:gd name="connsiteY0" fmla="*/ 0 h 904312"/>
                <a:gd name="connsiteX1" fmla="*/ 0 w 165100"/>
                <a:gd name="connsiteY1" fmla="*/ 79132 h 904312"/>
                <a:gd name="connsiteX2" fmla="*/ 0 w 165100"/>
                <a:gd name="connsiteY2" fmla="*/ 868605 h 904312"/>
                <a:gd name="connsiteX3" fmla="*/ 19955 w 165100"/>
                <a:gd name="connsiteY3" fmla="*/ 904312 h 904312"/>
                <a:gd name="connsiteX4" fmla="*/ 165100 w 165100"/>
                <a:gd name="connsiteY4" fmla="*/ 823196 h 904312"/>
                <a:gd name="connsiteX5" fmla="*/ 165100 w 165100"/>
                <a:gd name="connsiteY5" fmla="*/ 42063 h 904312"/>
                <a:gd name="connsiteX0-1" fmla="*/ 141593 w 169748"/>
                <a:gd name="connsiteY0-2" fmla="*/ 0 h 904312"/>
                <a:gd name="connsiteX1-3" fmla="*/ 0 w 169748"/>
                <a:gd name="connsiteY1-4" fmla="*/ 79132 h 904312"/>
                <a:gd name="connsiteX2-5" fmla="*/ 0 w 169748"/>
                <a:gd name="connsiteY2-6" fmla="*/ 868605 h 904312"/>
                <a:gd name="connsiteX3-7" fmla="*/ 19955 w 169748"/>
                <a:gd name="connsiteY3-8" fmla="*/ 904312 h 904312"/>
                <a:gd name="connsiteX4-9" fmla="*/ 169748 w 169748"/>
                <a:gd name="connsiteY4-10" fmla="*/ 831511 h 904312"/>
                <a:gd name="connsiteX5-11" fmla="*/ 165100 w 169748"/>
                <a:gd name="connsiteY5-12" fmla="*/ 42063 h 904312"/>
                <a:gd name="connsiteX6" fmla="*/ 141593 w 169748"/>
                <a:gd name="connsiteY6" fmla="*/ 0 h 90431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" y="connsiteY6"/>
                </a:cxn>
              </a:cxnLst>
              <a:rect l="l" t="t" r="r" b="b"/>
              <a:pathLst>
                <a:path w="169748" h="904312">
                  <a:moveTo>
                    <a:pt x="141593" y="0"/>
                  </a:moveTo>
                  <a:lnTo>
                    <a:pt x="0" y="79132"/>
                  </a:lnTo>
                  <a:lnTo>
                    <a:pt x="0" y="868605"/>
                  </a:lnTo>
                  <a:lnTo>
                    <a:pt x="19955" y="904312"/>
                  </a:lnTo>
                  <a:lnTo>
                    <a:pt x="169748" y="831511"/>
                  </a:lnTo>
                  <a:cubicBezTo>
                    <a:pt x="168199" y="568362"/>
                    <a:pt x="166649" y="305212"/>
                    <a:pt x="165100" y="42063"/>
                  </a:cubicBezTo>
                  <a:lnTo>
                    <a:pt x="141593" y="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12700" dir="60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4061797" y="3297485"/>
              <a:ext cx="165100" cy="745885"/>
            </a:xfrm>
            <a:prstGeom prst="rect">
              <a:avLst/>
            </a:prstGeom>
            <a:grpFill/>
            <a:ln>
              <a:noFill/>
            </a:ln>
            <a:effectLst>
              <a:outerShdw blurRad="50800" dist="12700" dir="108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marL="0" marR="0" lvl="0" indent="0" algn="ctr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cxnSp>
        <p:nvCxnSpPr>
          <p:cNvPr id="71" name="直接连接符 70"/>
          <p:cNvCxnSpPr/>
          <p:nvPr>
            <p:custDataLst>
              <p:tags r:id="rId14"/>
            </p:custDataLst>
          </p:nvPr>
        </p:nvCxnSpPr>
        <p:spPr>
          <a:xfrm>
            <a:off x="0" y="4549775"/>
            <a:ext cx="12192000" cy="0"/>
          </a:xfrm>
          <a:prstGeom prst="line">
            <a:avLst/>
          </a:prstGeom>
          <a:ln w="3175">
            <a:solidFill>
              <a:srgbClr val="D3D3D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单元概述</a:t>
            </a:r>
          </a:p>
        </p:txBody>
      </p:sp>
      <p:sp>
        <p:nvSpPr>
          <p:cNvPr id="3" name="矩形 2"/>
          <p:cNvSpPr/>
          <p:nvPr/>
        </p:nvSpPr>
        <p:spPr>
          <a:xfrm>
            <a:off x="595085" y="1190171"/>
            <a:ext cx="1114697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/>
              <a:t>本单元重点围绕动物开展单词及句子学习，并要求学生能够用英语描述动物，包括它们的外型、饮食以及爱好等。设计了</a:t>
            </a:r>
            <a:r>
              <a:rPr lang="en-US" sz="2800" b="1" dirty="0" smtClean="0"/>
              <a:t>“</a:t>
            </a:r>
            <a:r>
              <a:rPr lang="zh-CN" altLang="en-US" sz="2800" b="1" dirty="0" smtClean="0"/>
              <a:t>我要学习</a:t>
            </a:r>
            <a:r>
              <a:rPr lang="en-US" sz="2800" b="1" dirty="0" smtClean="0"/>
              <a:t>”</a:t>
            </a:r>
            <a:r>
              <a:rPr lang="zh-CN" altLang="en-US" sz="2800" b="1" dirty="0" smtClean="0"/>
              <a:t>、</a:t>
            </a:r>
            <a:r>
              <a:rPr lang="en-US" sz="2800" b="1" dirty="0" smtClean="0"/>
              <a:t>“</a:t>
            </a:r>
            <a:r>
              <a:rPr lang="zh-CN" altLang="en-US" sz="2800" b="1" dirty="0" smtClean="0"/>
              <a:t>对话展台</a:t>
            </a:r>
            <a:r>
              <a:rPr lang="en-US" sz="2800" b="1" dirty="0" smtClean="0"/>
              <a:t>”</a:t>
            </a:r>
            <a:r>
              <a:rPr lang="zh-CN" altLang="en-US" sz="2800" b="1" dirty="0" smtClean="0"/>
              <a:t>以及</a:t>
            </a:r>
            <a:r>
              <a:rPr lang="en-US" sz="2800" b="1" dirty="0" smtClean="0"/>
              <a:t>“</a:t>
            </a:r>
            <a:r>
              <a:rPr lang="zh-CN" altLang="en-US" sz="2800" b="1" dirty="0" smtClean="0"/>
              <a:t>如果我是一名保护动物的志愿者</a:t>
            </a:r>
            <a:r>
              <a:rPr lang="en-US" sz="2800" b="1" dirty="0" smtClean="0"/>
              <a:t>”</a:t>
            </a:r>
            <a:r>
              <a:rPr lang="zh-CN" altLang="en-US" sz="2800" b="1" dirty="0" smtClean="0"/>
              <a:t>三个教学活动。通过角色扮演、上网查询资料、小组合作探究等途径，培养学生主动学习的意识、与人交往合作的技能、收集处理信息的能力，并提高书面和口语表达的能力。学习的成果要以、</a:t>
            </a:r>
            <a:r>
              <a:rPr lang="en-US" sz="2800" b="1" dirty="0" smtClean="0"/>
              <a:t>We Love Animals</a:t>
            </a:r>
            <a:r>
              <a:rPr lang="zh-CN" altLang="en-US" sz="2800" b="1" dirty="0" smtClean="0"/>
              <a:t>作品集、演示文稿、动物 小海报 、制作 学生网站，电子明信片等形式发布。在学习支架的帮助下，引导学生思考</a:t>
            </a:r>
            <a:r>
              <a:rPr lang="en-US" sz="2800" b="1" dirty="0" smtClean="0"/>
              <a:t>“</a:t>
            </a:r>
            <a:r>
              <a:rPr lang="zh-CN" altLang="en-US" sz="2800" b="1" dirty="0" smtClean="0"/>
              <a:t>如果我是一名保护动物的志愿者，我会怎样做？</a:t>
            </a:r>
            <a:r>
              <a:rPr lang="en-US" sz="2800" b="1" dirty="0" smtClean="0"/>
              <a:t>”</a:t>
            </a:r>
            <a:r>
              <a:rPr lang="zh-CN" altLang="en-US" sz="2800" b="1" dirty="0" smtClean="0"/>
              <a:t>，激发他们保护动物的热情。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框架问题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020281" y="1285860"/>
          <a:ext cx="7786742" cy="4643469"/>
        </p:xfrm>
        <a:graphic>
          <a:graphicData uri="http://schemas.openxmlformats.org/drawingml/2006/table">
            <a:tbl>
              <a:tblPr/>
              <a:tblGrid>
                <a:gridCol w="1820600"/>
                <a:gridCol w="5966142"/>
              </a:tblGrid>
              <a:tr h="69532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Arial"/>
                        </a:rPr>
                        <a:t>基本问题</a:t>
                      </a:r>
                      <a:endParaRPr lang="zh-CN" sz="36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800" b="1" kern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Arial"/>
                        </a:rPr>
                        <a:t>我们应该如何爱护动物？</a:t>
                      </a:r>
                      <a:r>
                        <a:rPr lang="en-US" sz="3600" b="1" kern="100">
                          <a:latin typeface="Calibri"/>
                          <a:ea typeface="宋体"/>
                          <a:cs typeface="Times New Roman"/>
                        </a:rPr>
                        <a:t> </a:t>
                      </a:r>
                      <a:endParaRPr lang="zh-CN" sz="3600" b="1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101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Arial"/>
                        </a:rPr>
                        <a:t>单元问题</a:t>
                      </a:r>
                      <a:endParaRPr lang="zh-CN" sz="36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1</a:t>
                      </a:r>
                      <a:r>
                        <a:rPr lang="zh-CN" sz="2800" b="1" kern="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Arial"/>
                        </a:rPr>
                        <a:t>、你还了解哪些动物</a:t>
                      </a:r>
                      <a:r>
                        <a:rPr lang="en-US" sz="2800" b="1" kern="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?</a:t>
                      </a:r>
                      <a:r>
                        <a:rPr lang="zh-CN" sz="2800" b="1" kern="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Arial"/>
                        </a:rPr>
                        <a:t>现在的状况如何？</a:t>
                      </a:r>
                      <a:r>
                        <a:rPr lang="zh-CN" sz="2800" b="1" kern="0" dirty="0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Times New Roman"/>
                        </a:rPr>
                        <a:t> </a:t>
                      </a:r>
                      <a:endParaRPr lang="zh-CN" sz="3600" b="1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2</a:t>
                      </a:r>
                      <a:r>
                        <a:rPr lang="zh-CN" sz="2800" b="1" kern="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Arial"/>
                        </a:rPr>
                        <a:t>、如果你是一名保护动物的志愿者，你会怎样做？</a:t>
                      </a:r>
                      <a:endParaRPr lang="zh-CN" sz="36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80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Arial"/>
                        </a:rPr>
                        <a:t>内容问题</a:t>
                      </a:r>
                      <a:endParaRPr lang="zh-CN" sz="3600" b="1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1</a:t>
                      </a:r>
                      <a:r>
                        <a:rPr lang="zh-CN" sz="2800" b="1" kern="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Arial"/>
                        </a:rPr>
                        <a:t>、你能说出哪些有关于动物的英语单词吗？</a:t>
                      </a:r>
                      <a:endParaRPr lang="zh-CN" sz="3600" b="1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2</a:t>
                      </a:r>
                      <a:r>
                        <a:rPr lang="zh-CN" sz="2800" b="1" kern="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Arial"/>
                        </a:rPr>
                        <a:t>、如何用英语描述动物？</a:t>
                      </a:r>
                      <a:r>
                        <a:rPr lang="zh-CN" sz="2800" b="1" kern="0" dirty="0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Times New Roman"/>
                        </a:rPr>
                        <a:t> </a:t>
                      </a:r>
                      <a:endParaRPr lang="zh-CN" sz="3600" b="1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3</a:t>
                      </a:r>
                      <a:r>
                        <a:rPr lang="zh-CN" sz="2800" b="1" kern="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Arial"/>
                        </a:rPr>
                        <a:t>、你喜欢哪种动物？为什么</a:t>
                      </a:r>
                      <a:r>
                        <a:rPr lang="en-US" sz="2800" b="1" kern="0" dirty="0">
                          <a:solidFill>
                            <a:srgbClr val="000000"/>
                          </a:solidFill>
                          <a:latin typeface="Arial"/>
                          <a:ea typeface="宋体"/>
                          <a:cs typeface="Times New Roman"/>
                        </a:rPr>
                        <a:t>?</a:t>
                      </a:r>
                      <a:r>
                        <a:rPr lang="en-US" sz="3600" b="1" kern="100" dirty="0">
                          <a:latin typeface="Calibri"/>
                          <a:ea typeface="宋体"/>
                          <a:cs typeface="Times New Roman"/>
                        </a:rPr>
                        <a:t> </a:t>
                      </a:r>
                      <a:endParaRPr lang="zh-CN" sz="36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课程标准</a:t>
            </a:r>
          </a:p>
        </p:txBody>
      </p:sp>
      <p:sp>
        <p:nvSpPr>
          <p:cNvPr id="3" name="矩形 2"/>
          <p:cNvSpPr/>
          <p:nvPr/>
        </p:nvSpPr>
        <p:spPr>
          <a:xfrm>
            <a:off x="653143" y="1168791"/>
            <a:ext cx="1067335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知识技能：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对英语学习有持续的兴趣和爱好。能用简单的英语交换有关个人的简单信息。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表达简单的情感和感觉。能根据所学内容表演小对话。能在图片的帮助下听懂、读懂并讲述简单的故事。</a:t>
            </a:r>
            <a:endParaRPr lang="en-US" altLang="zh-CN" sz="2400" b="1" dirty="0" smtClean="0"/>
          </a:p>
          <a:p>
            <a:endParaRPr lang="zh-CN" altLang="en-US" sz="2400" b="1" dirty="0" smtClean="0"/>
          </a:p>
          <a:p>
            <a:r>
              <a:rPr lang="zh-CN" altLang="en-US" sz="2400" b="1" dirty="0" smtClean="0"/>
              <a:t>情感态度：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积极与他人合作，共同完成学习任务；主动向老师或同学请教；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在课内外学习活动中能够用英语与他人交流。</a:t>
            </a:r>
            <a:endParaRPr lang="en-US" altLang="zh-CN" sz="2400" b="1" dirty="0" smtClean="0"/>
          </a:p>
          <a:p>
            <a:endParaRPr lang="zh-CN" altLang="en-US" sz="2400" b="1" dirty="0" smtClean="0"/>
          </a:p>
          <a:p>
            <a:r>
              <a:rPr lang="zh-CN" altLang="en-US" sz="2400" b="1" dirty="0" smtClean="0"/>
              <a:t>过程与方法：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注意通过音像资料丰富自己的学习；使用简单工具书查找信息；能初步利用图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书馆或网络上的学习资源。</a:t>
            </a:r>
          </a:p>
          <a:p>
            <a:endParaRPr lang="zh-CN" altLang="en-US" dirty="0" smtClean="0"/>
          </a:p>
          <a:p>
            <a:endParaRPr lang="en-US" altLang="zh-CN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学习目标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28014" y="1128469"/>
            <a:ext cx="1003507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一、知识技能</a:t>
            </a:r>
            <a:endParaRPr lang="en-US" altLang="zh-CN" sz="2000" b="1" dirty="0" smtClean="0"/>
          </a:p>
          <a:p>
            <a:r>
              <a:rPr lang="en-US" altLang="zh-CN" sz="2000" b="1" dirty="0" smtClean="0"/>
              <a:t>1</a:t>
            </a:r>
            <a:r>
              <a:rPr lang="zh-CN" altLang="en-US" sz="2000" b="1" dirty="0" smtClean="0"/>
              <a:t>、掌握</a:t>
            </a:r>
            <a:r>
              <a:rPr lang="zh-CN" altLang="en-US" sz="2000" b="1" dirty="0"/>
              <a:t>本单元的四会单词，能够提问并回答常见的动物，如：</a:t>
            </a:r>
            <a:r>
              <a:rPr lang="en-US" sz="2000" b="1" dirty="0"/>
              <a:t>What’s this? It’s a …</a:t>
            </a:r>
            <a:endParaRPr lang="zh-CN" altLang="en-US" sz="2000" b="1" dirty="0"/>
          </a:p>
          <a:p>
            <a:r>
              <a:rPr lang="en-US" sz="2000" b="1" dirty="0"/>
              <a:t>2</a:t>
            </a:r>
            <a:r>
              <a:rPr lang="zh-CN" altLang="en-US" sz="2000" b="1" dirty="0"/>
              <a:t>、能够用英语介绍这些小动物，如简单描述一些动物的颜色、外形</a:t>
            </a:r>
            <a:r>
              <a:rPr lang="en-US" sz="2000" b="1" dirty="0"/>
              <a:t>: The panda is black and white. The cat is fat.</a:t>
            </a:r>
            <a:endParaRPr lang="zh-CN" altLang="en-US" sz="2000" b="1" dirty="0"/>
          </a:p>
          <a:p>
            <a:r>
              <a:rPr lang="en-US" sz="2000" b="1" dirty="0"/>
              <a:t>3</a:t>
            </a:r>
            <a:r>
              <a:rPr lang="zh-CN" altLang="en-US" sz="2000" b="1" dirty="0"/>
              <a:t>、能够以第一人称说说自己所喜欢的动物是什么，</a:t>
            </a:r>
            <a:r>
              <a:rPr lang="en-US" sz="2000" b="1" dirty="0"/>
              <a:t>I like…It’s…</a:t>
            </a:r>
            <a:endParaRPr lang="zh-CN" altLang="en-US" sz="2000" b="1" dirty="0"/>
          </a:p>
          <a:p>
            <a:r>
              <a:rPr lang="en-US" sz="2000" b="1" dirty="0"/>
              <a:t>4</a:t>
            </a:r>
            <a:r>
              <a:rPr lang="zh-CN" altLang="en-US" sz="2000" b="1" dirty="0"/>
              <a:t>、掌握四会句子，读懂对话内容，并能在实际情景中运用，要求模仿正确，语调自然。</a:t>
            </a:r>
          </a:p>
          <a:p>
            <a:r>
              <a:rPr lang="en-US" sz="2000" b="1" dirty="0"/>
              <a:t>5</a:t>
            </a:r>
            <a:r>
              <a:rPr lang="zh-CN" altLang="en-US" sz="2000" b="1" dirty="0"/>
              <a:t>、了解动物的外貌特征、饮食爱好、生活环境、习性等知识。</a:t>
            </a:r>
            <a:r>
              <a:rPr lang="en-US" sz="2000" b="1" dirty="0"/>
              <a:t> </a:t>
            </a:r>
            <a:endParaRPr lang="zh-CN" altLang="en-US" sz="2000" b="1" dirty="0"/>
          </a:p>
          <a:p>
            <a:r>
              <a:rPr lang="zh-CN" altLang="en-US" sz="2000" b="1" dirty="0"/>
              <a:t>二、过程与方法</a:t>
            </a:r>
          </a:p>
          <a:p>
            <a:r>
              <a:rPr lang="en-US" sz="2000" b="1" dirty="0"/>
              <a:t>1</a:t>
            </a:r>
            <a:r>
              <a:rPr lang="zh-CN" altLang="en-US" sz="2000" b="1" dirty="0"/>
              <a:t>、能通过同伴分工合作的形式，运用不同媒体进行文字、图像、声音等资料的收集、整理和归纳。</a:t>
            </a:r>
          </a:p>
          <a:p>
            <a:r>
              <a:rPr lang="en-US" sz="2000" b="1" dirty="0"/>
              <a:t>2</a:t>
            </a:r>
            <a:r>
              <a:rPr lang="zh-CN" altLang="en-US" sz="2000" b="1" dirty="0"/>
              <a:t>、能运用</a:t>
            </a:r>
            <a:r>
              <a:rPr lang="en-US" sz="2000" b="1" dirty="0"/>
              <a:t>PPT</a:t>
            </a:r>
            <a:r>
              <a:rPr lang="zh-CN" altLang="en-US" sz="2000" b="1" dirty="0"/>
              <a:t>和</a:t>
            </a:r>
            <a:r>
              <a:rPr lang="en-US" sz="2000" b="1" dirty="0"/>
              <a:t>FrontPage</a:t>
            </a:r>
            <a:r>
              <a:rPr lang="zh-CN" altLang="en-US" sz="2000" b="1" dirty="0"/>
              <a:t>制作简单的演示文稿和网页，来共享学习资料、学习过程和学习成果。</a:t>
            </a:r>
          </a:p>
          <a:p>
            <a:r>
              <a:rPr lang="en-US" sz="2000" b="1" dirty="0"/>
              <a:t>3</a:t>
            </a:r>
            <a:r>
              <a:rPr lang="zh-CN" altLang="en-US" sz="2000" b="1" dirty="0"/>
              <a:t>、能运用网络进行多元化的学习和交流，制定相应的单元学习计划等。</a:t>
            </a:r>
          </a:p>
          <a:p>
            <a:r>
              <a:rPr lang="zh-CN" altLang="en-US" sz="2000" b="1" dirty="0"/>
              <a:t>三、情感态度与价值观</a:t>
            </a:r>
          </a:p>
          <a:p>
            <a:r>
              <a:rPr lang="en-US" sz="2000" b="1" dirty="0"/>
              <a:t>1</a:t>
            </a:r>
            <a:r>
              <a:rPr lang="zh-CN" altLang="en-US" sz="2000" b="1" dirty="0"/>
              <a:t>、逐步形成学习英语的兴趣，初步养成合作、自主探究的精神和创新意识。</a:t>
            </a:r>
          </a:p>
          <a:p>
            <a:r>
              <a:rPr lang="en-US" sz="2000" b="1" dirty="0"/>
              <a:t>2</a:t>
            </a:r>
            <a:r>
              <a:rPr lang="zh-CN" altLang="en-US" sz="2000" b="1" dirty="0"/>
              <a:t>、通过学习，形成爱护动物的观念。</a:t>
            </a:r>
            <a:r>
              <a:rPr lang="zh-CN" sz="2000" b="1" dirty="0" smtClean="0"/>
              <a:t> </a:t>
            </a:r>
            <a:r>
              <a:rPr lang="en-US" sz="2000" b="1" dirty="0"/>
              <a:t> </a:t>
            </a:r>
            <a:r>
              <a:rPr lang="zh-CN" altLang="en-US" sz="2000" b="1" dirty="0"/>
              <a:t>怎样算是了解，表述不准确。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教学过程</a:t>
            </a:r>
          </a:p>
        </p:txBody>
      </p:sp>
      <p:sp>
        <p:nvSpPr>
          <p:cNvPr id="4" name="内容占位符 3"/>
          <p:cNvSpPr>
            <a:spLocks noGrp="1"/>
          </p:cNvSpPr>
          <p:nvPr/>
        </p:nvSpPr>
        <p:spPr>
          <a:xfrm>
            <a:off x="1394460" y="1579245"/>
            <a:ext cx="10038080" cy="4373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!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1.</a:t>
            </a:r>
            <a:r>
              <a:rPr lang="zh-CN" altLang="en-US" sz="2400" b="1" dirty="0" smtClean="0"/>
              <a:t>学前技术培训 和提供学习资源包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2.</a:t>
            </a:r>
            <a:r>
              <a:rPr lang="zh-CN" altLang="en-US" sz="2400" b="1" dirty="0" smtClean="0"/>
              <a:t>进行学前评估，调整教学设计，介绍项目背景要求，开题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3.</a:t>
            </a:r>
            <a:r>
              <a:rPr lang="zh-CN" altLang="en-US" sz="2400" b="1" dirty="0" smtClean="0"/>
              <a:t>解决内容问题</a:t>
            </a:r>
            <a:endParaRPr lang="en-US" altLang="zh-CN" sz="2400" b="1" dirty="0" smtClean="0"/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4.</a:t>
            </a:r>
            <a:r>
              <a:rPr lang="zh-CN" altLang="en-US" sz="2400" b="1" dirty="0" smtClean="0"/>
              <a:t>探究单元问题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5.</a:t>
            </a:r>
            <a:r>
              <a:rPr lang="zh-CN" altLang="en-US" sz="2400" b="1" dirty="0" smtClean="0"/>
              <a:t>提升基本问题</a:t>
            </a:r>
            <a:endParaRPr lang="en-US" altLang="zh-CN" sz="2400" b="1" dirty="0" smtClean="0"/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6.</a:t>
            </a:r>
            <a:r>
              <a:rPr lang="zh-CN" altLang="en-US" sz="2400" b="1" dirty="0" smtClean="0"/>
              <a:t>评价反思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7.</a:t>
            </a:r>
            <a:r>
              <a:rPr lang="zh-CN" altLang="en-US" sz="2400" b="1" dirty="0" smtClean="0"/>
              <a:t>展示学习成果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zh-CN" altLang="en-US" sz="2400" b="1" dirty="0" smtClean="0">
                <a:solidFill>
                  <a:srgbClr val="FF0000"/>
                </a:solidFill>
              </a:rPr>
              <a:t>注：简要介绍过程即可，不用展开！</a:t>
            </a: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优点</a:t>
            </a:r>
          </a:p>
        </p:txBody>
      </p:sp>
      <p:sp>
        <p:nvSpPr>
          <p:cNvPr id="4" name="内容占位符 3"/>
          <p:cNvSpPr>
            <a:spLocks noGrp="1"/>
          </p:cNvSpPr>
          <p:nvPr/>
        </p:nvSpPr>
        <p:spPr>
          <a:xfrm>
            <a:off x="824140" y="1288959"/>
            <a:ext cx="10176510" cy="4373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!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1.</a:t>
            </a:r>
            <a:r>
              <a:rPr lang="zh-CN" alt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 教学设计强调课程标准和学习目标（</a:t>
            </a:r>
            <a:r>
              <a:rPr lang="en-US" altLang="zh-CN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3</a:t>
            </a:r>
            <a:r>
              <a:rPr lang="zh-CN" alt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分）</a:t>
            </a:r>
            <a:endParaRPr lang="zh-CN" altLang="en-US" sz="1100" b="1" dirty="0" smtClean="0"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zh-CN" alt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该案例中能将对应的课程标准逐一列出，并且学习目标按 照知识技能，过程与方法，情感态度</a:t>
            </a:r>
            <a:r>
              <a:rPr lang="en-US" altLang="zh-CN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3</a:t>
            </a:r>
            <a:r>
              <a:rPr lang="zh-CN" alt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各方面进行了确定，案例中的教学环节基本上支撑了学习目标的达成。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2.</a:t>
            </a:r>
            <a:r>
              <a:rPr lang="zh-CN" altLang="en-US" sz="2800" b="1" dirty="0" smtClean="0">
                <a:latin typeface="Calibri" pitchFamily="34" charset="0"/>
                <a:ea typeface="宋体" pitchFamily="2" charset="-122"/>
                <a:cs typeface="宋体" pitchFamily="2" charset="-122"/>
              </a:rPr>
              <a:t> 强调</a:t>
            </a:r>
            <a:r>
              <a:rPr lang="en-US" altLang="zh-CN" sz="2800" b="1" dirty="0" smtClean="0">
                <a:latin typeface="Calibri" pitchFamily="34" charset="0"/>
                <a:ea typeface="宋体" pitchFamily="2" charset="-122"/>
                <a:cs typeface="宋体" pitchFamily="2" charset="-122"/>
              </a:rPr>
              <a:t>21</a:t>
            </a:r>
            <a:r>
              <a:rPr lang="zh-CN" altLang="en-US" sz="2800" b="1" dirty="0" smtClean="0">
                <a:latin typeface="Calibri" pitchFamily="34" charset="0"/>
                <a:ea typeface="宋体" pitchFamily="2" charset="-122"/>
                <a:cs typeface="宋体" pitchFamily="2" charset="-122"/>
              </a:rPr>
              <a:t>世纪技能 （</a:t>
            </a:r>
            <a:r>
              <a:rPr lang="en-US" altLang="zh-CN" sz="2800" b="1" dirty="0" smtClean="0">
                <a:latin typeface="Calibri" pitchFamily="34" charset="0"/>
                <a:ea typeface="宋体" pitchFamily="2" charset="-122"/>
                <a:cs typeface="宋体" pitchFamily="2" charset="-122"/>
              </a:rPr>
              <a:t>3</a:t>
            </a:r>
            <a:r>
              <a:rPr lang="zh-CN" altLang="en-US" sz="2800" b="1" dirty="0" smtClean="0">
                <a:latin typeface="Calibri" pitchFamily="34" charset="0"/>
                <a:ea typeface="宋体" pitchFamily="2" charset="-122"/>
                <a:cs typeface="宋体" pitchFamily="2" charset="-122"/>
              </a:rPr>
              <a:t>分）</a:t>
            </a:r>
            <a:endParaRPr lang="en-US" altLang="zh-CN" sz="2800" b="1" dirty="0" smtClean="0">
              <a:latin typeface="Calibri" pitchFamily="34" charset="0"/>
              <a:ea typeface="宋体" pitchFamily="2" charset="-122"/>
              <a:cs typeface="宋体" pitchFamily="2" charset="-122"/>
            </a:endParaRPr>
          </a:p>
          <a:p>
            <a:pPr>
              <a:spcBef>
                <a:spcPct val="0"/>
              </a:spcBef>
              <a:buNone/>
            </a:pPr>
            <a:r>
              <a:rPr lang="zh-CN" alt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在教学设计中</a:t>
            </a:r>
            <a:r>
              <a:rPr lang="en-US" altLang="zh-CN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,</a:t>
            </a:r>
            <a:r>
              <a:rPr lang="zh-CN" alt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教师通过小组分工评价表</a:t>
            </a:r>
            <a:r>
              <a:rPr lang="en-US" altLang="zh-CN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,</a:t>
            </a:r>
            <a:r>
              <a:rPr lang="zh-CN" alt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小组合作学习记录表</a:t>
            </a:r>
            <a:r>
              <a:rPr lang="en-US" altLang="zh-CN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,</a:t>
            </a:r>
            <a:r>
              <a:rPr lang="zh-CN" alt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明信片模板及评价量规</a:t>
            </a:r>
            <a:r>
              <a:rPr lang="en-US" altLang="zh-CN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,</a:t>
            </a:r>
            <a:r>
              <a:rPr lang="zh-CN" alt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动物小海报范例及评价量规等示范、指导；通过合作交流等方式来培养学生的</a:t>
            </a:r>
            <a:r>
              <a:rPr lang="en-US" altLang="zh-CN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21</a:t>
            </a:r>
            <a:r>
              <a:rPr lang="zh-CN" alt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世纪技能。课前对学生电脑技术培训，课中让学生上网搜集资料、制作</a:t>
            </a:r>
            <a:r>
              <a:rPr lang="en-US" altLang="zh-CN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PPT</a:t>
            </a:r>
            <a:r>
              <a:rPr lang="zh-CN" alt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、网站等方式培养学生的信息素养。（</a:t>
            </a:r>
            <a:r>
              <a:rPr lang="zh-CN" altLang="en-US" sz="2400" dirty="0" smtClean="0"/>
              <a:t> 我们在课前准备了一系列相关支持文件，以便学生更好的进行探究。</a:t>
            </a:r>
            <a:r>
              <a:rPr lang="zh-CN" alt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）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zh-CN" altLang="en-US" sz="2400" b="1" dirty="0" smtClean="0">
                <a:solidFill>
                  <a:srgbClr val="FF0000"/>
                </a:solidFill>
              </a:rPr>
              <a:t>       注：依据《单元作品集评价量规》，结合案例相应内容，详细说明案例哪些方面做得好。</a:t>
            </a: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/>
        </p:nvSpPr>
        <p:spPr>
          <a:xfrm>
            <a:off x="660400" y="424180"/>
            <a:ext cx="4631055" cy="7950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dirty="0">
                <a:latin typeface="华文琥珀" panose="02010800040101010101" charset="-122"/>
                <a:ea typeface="华文琥珀" panose="02010800040101010101" charset="-122"/>
              </a:rPr>
              <a:t>优点</a:t>
            </a:r>
          </a:p>
        </p:txBody>
      </p:sp>
      <p:sp>
        <p:nvSpPr>
          <p:cNvPr id="4" name="内容占位符 3"/>
          <p:cNvSpPr>
            <a:spLocks noGrp="1"/>
          </p:cNvSpPr>
          <p:nvPr/>
        </p:nvSpPr>
        <p:spPr>
          <a:xfrm>
            <a:off x="824139" y="1579245"/>
            <a:ext cx="10176510" cy="4373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7675" indent="-447675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!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3.</a:t>
            </a:r>
            <a:r>
              <a:rPr lang="zh-CN" alt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教学设计结合课程框架问题 （</a:t>
            </a:r>
            <a:r>
              <a:rPr lang="en-US" altLang="zh-CN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3</a:t>
            </a:r>
            <a:r>
              <a:rPr lang="zh-CN" alt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分）</a:t>
            </a:r>
            <a:endParaRPr lang="en-US" altLang="zh-CN" sz="2400" b="1" dirty="0" smtClean="0">
              <a:latin typeface="Calibri" pitchFamily="34" charset="0"/>
              <a:ea typeface="宋体" pitchFamily="2" charset="-122"/>
              <a:cs typeface="Times New Roman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endParaRPr lang="zh-CN" altLang="en-US" sz="1100" b="1" dirty="0" smtClean="0"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indent="0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zh-CN" alt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该案例中使用了框架问题，按照解决内容问题</a:t>
            </a:r>
            <a:r>
              <a:rPr lang="en-US" altLang="zh-CN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-----</a:t>
            </a:r>
            <a:r>
              <a:rPr lang="zh-CN" alt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探究单元问题</a:t>
            </a:r>
            <a:r>
              <a:rPr lang="en-US" altLang="zh-CN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-----</a:t>
            </a:r>
            <a:r>
              <a:rPr lang="zh-CN" alt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升华基本问题这样的流程进行的学习过程。这样让学生有步骤的专注于对框架问题的思考和交流。</a:t>
            </a:r>
            <a:r>
              <a:rPr lang="zh-CN" altLang="en-US" sz="2400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（</a:t>
            </a:r>
            <a:r>
              <a:rPr lang="zh-CN" altLang="en-US" sz="2400" dirty="0" smtClean="0"/>
              <a:t> （你能说出哪些有关于动物的英语单词吗？） ， （利用</a:t>
            </a:r>
            <a:r>
              <a:rPr lang="en-US" altLang="zh-CN" sz="2400" dirty="0" smtClean="0"/>
              <a:t>《We Love Animals》</a:t>
            </a:r>
            <a:r>
              <a:rPr lang="zh-CN" altLang="en-US" sz="2400" dirty="0" smtClean="0"/>
              <a:t>教师演示文稿介绍项目学的背景与要求，提出本单元的基本问题</a:t>
            </a:r>
            <a:r>
              <a:rPr lang="en-US" altLang="zh-CN" sz="2400" dirty="0" smtClean="0"/>
              <a:t>——</a:t>
            </a:r>
            <a:r>
              <a:rPr lang="zh-CN" altLang="en-US" sz="2400" dirty="0" smtClean="0"/>
              <a:t>我们该如何爱护动物？） </a:t>
            </a:r>
            <a:r>
              <a:rPr lang="zh-CN" altLang="en-US" sz="2400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）</a:t>
            </a:r>
            <a:endParaRPr lang="zh-CN" altLang="en-US" sz="1100" dirty="0" smtClean="0"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r>
              <a:rPr lang="zh-CN" altLang="en-US" sz="2400" b="1" dirty="0" smtClean="0">
                <a:solidFill>
                  <a:srgbClr val="FF0000"/>
                </a:solidFill>
              </a:rPr>
              <a:t>       注：依据《单元作品集评价量规》，结合案例相应内容，详细说明案例哪些方面做得好。</a:t>
            </a:r>
          </a:p>
          <a:p>
            <a:pPr marL="0" algn="just" defTabSz="68580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Group 1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Group 2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Group 2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Group 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Straight Connector 3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Straight Connector 3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Straight Connector 3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Straight Connector 3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Straight Connector 3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Straight Connector 3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Group 1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Group 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4112747"/>
  <p:tag name="MH_LIBRARY" val="GRAPHIC"/>
  <p:tag name="MH_ORDER" val="Group 15"/>
</p:tagLst>
</file>

<file path=ppt/theme/theme1.xml><?xml version="1.0" encoding="utf-8"?>
<a:theme xmlns:a="http://schemas.openxmlformats.org/drawingml/2006/main" name="A000120140530A99PPBG">
  <a:themeElements>
    <a:clrScheme name="KSO_BLUE9">
      <a:dk1>
        <a:srgbClr val="47494B"/>
      </a:dk1>
      <a:lt1>
        <a:srgbClr val="FFFFFF"/>
      </a:lt1>
      <a:dk2>
        <a:srgbClr val="454749"/>
      </a:dk2>
      <a:lt2>
        <a:srgbClr val="EAF5FC"/>
      </a:lt2>
      <a:accent1>
        <a:srgbClr val="046FB6"/>
      </a:accent1>
      <a:accent2>
        <a:srgbClr val="22B1DE"/>
      </a:accent2>
      <a:accent3>
        <a:srgbClr val="7B93D7"/>
      </a:accent3>
      <a:accent4>
        <a:srgbClr val="5D76BA"/>
      </a:accent4>
      <a:accent5>
        <a:srgbClr val="3DBFD1"/>
      </a:accent5>
      <a:accent6>
        <a:srgbClr val="FFC000"/>
      </a:accent6>
      <a:hlink>
        <a:srgbClr val="00B0F0"/>
      </a:hlink>
      <a:folHlink>
        <a:srgbClr val="AFB2B4"/>
      </a:folHlink>
    </a:clrScheme>
    <a:fontScheme name="自定义 10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A000120150716A05KPBG</Template>
  <TotalTime>50</TotalTime>
  <Words>2075</Words>
  <Application>WPS 演示</Application>
  <PresentationFormat>自定义</PresentationFormat>
  <Paragraphs>125</Paragraphs>
  <Slides>20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A000120140530A99PPBG</vt:lpstr>
      <vt:lpstr>《 We  Love Animals 》 案例分享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谢小莉</dc:creator>
  <cp:lastModifiedBy>ik</cp:lastModifiedBy>
  <cp:revision>63</cp:revision>
  <dcterms:created xsi:type="dcterms:W3CDTF">2015-10-14T02:46:00Z</dcterms:created>
  <dcterms:modified xsi:type="dcterms:W3CDTF">2016-08-19T10:49:07Z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ame">
    <vt:lpwstr>小人简约模板.ppt</vt:lpwstr>
  </property>
  <property fmtid="{D5CDD505-2E9C-101B-9397-08002B2CF9AE}" pid="3" name="fileid">
    <vt:lpwstr>644057</vt:lpwstr>
  </property>
  <property fmtid="{D5CDD505-2E9C-101B-9397-08002B2CF9AE}" pid="4" name="KSOProductBuildVer">
    <vt:lpwstr>2052-10.1.0.5850</vt:lpwstr>
  </property>
</Properties>
</file>